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57" r:id="rId3"/>
    <p:sldId id="262" r:id="rId4"/>
    <p:sldId id="291" r:id="rId5"/>
    <p:sldId id="267" r:id="rId6"/>
    <p:sldId id="266" r:id="rId7"/>
    <p:sldId id="290" r:id="rId8"/>
    <p:sldId id="292" r:id="rId9"/>
    <p:sldId id="268" r:id="rId10"/>
    <p:sldId id="293" r:id="rId11"/>
    <p:sldId id="294" r:id="rId12"/>
    <p:sldId id="295" r:id="rId13"/>
    <p:sldId id="296" r:id="rId14"/>
    <p:sldId id="298" r:id="rId15"/>
    <p:sldId id="297" r:id="rId16"/>
    <p:sldId id="289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vva Gürel" initials="HG" lastIdx="2" clrIdx="0">
    <p:extLst>
      <p:ext uri="{19B8F6BF-5375-455C-9EA6-DF929625EA0E}">
        <p15:presenceInfo xmlns:p15="http://schemas.microsoft.com/office/powerpoint/2012/main" userId="S::havva.gurel@integrabroker.com::30cb1fae-b6fb-4ebb-84f1-32b17410de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3BA"/>
    <a:srgbClr val="E32028"/>
    <a:srgbClr val="9DD4F3"/>
    <a:srgbClr val="D34674"/>
    <a:srgbClr val="E69023"/>
    <a:srgbClr val="9CCB3D"/>
    <a:srgbClr val="015495"/>
    <a:srgbClr val="FC8980"/>
    <a:srgbClr val="005CB9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84" autoAdjust="0"/>
  </p:normalViewPr>
  <p:slideViewPr>
    <p:cSldViewPr snapToGrid="0">
      <p:cViewPr varScale="1">
        <p:scale>
          <a:sx n="93" d="100"/>
          <a:sy n="9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vva.gurel\Desktop\D&#214;K&#220;MANLAR_S&#304;GORTACILAR\S&#304;GORTACILIK%20SEKT&#214;R&#220;%20PAZAR%20PAYLAR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vva.gurel\Desktop\D&#214;K&#220;MANLAR_S&#304;GORTACILAR\S&#304;GORTACILIK%20SEKT&#214;R&#220;%20PAZAR%20PAYLA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'PAZAR PAYLARI 2020'!$D$1</c:f>
              <c:strCache>
                <c:ptCount val="1"/>
                <c:pt idx="0">
                  <c:v>DÜNYA-2020 (EUR)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3-4486-B2C5-91AAA392DD5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3-4486-B2C5-91AAA392DD5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3-4486-B2C5-91AAA392DD5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3-4486-B2C5-91AAA392DD5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3-4486-B2C5-91AAA392DD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'PAZAR PAYLARI 2020'!$B$2:$B$6</c:f>
              <c:strCache>
                <c:ptCount val="5"/>
                <c:pt idx="0">
                  <c:v>COFACE </c:v>
                </c:pt>
                <c:pt idx="1">
                  <c:v>E.HERMES</c:v>
                </c:pt>
                <c:pt idx="2">
                  <c:v>ATRADIUS</c:v>
                </c:pt>
                <c:pt idx="3">
                  <c:v>TÜRKİYE SİGORTA AŞ</c:v>
                </c:pt>
                <c:pt idx="4">
                  <c:v>DIĞER</c:v>
                </c:pt>
              </c:strCache>
            </c:strRef>
          </c:cat>
          <c:val>
            <c:numRef>
              <c:f>'PAZAR PAYLARI 2020'!$D$2:$D$6</c:f>
              <c:numCache>
                <c:formatCode>0%</c:formatCode>
                <c:ptCount val="5"/>
                <c:pt idx="0">
                  <c:v>0.2</c:v>
                </c:pt>
                <c:pt idx="1">
                  <c:v>0.35</c:v>
                </c:pt>
                <c:pt idx="2">
                  <c:v>0.25</c:v>
                </c:pt>
                <c:pt idx="4">
                  <c:v>0.20000000000000007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63-4486-B2C5-91AAA392D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'PAZAR PAYLARI 2020'!$C$1</c:f>
              <c:strCache>
                <c:ptCount val="1"/>
                <c:pt idx="0">
                  <c:v>TÜRKİYE- 2020 (TL)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2EF-9CE4-D2AB02140A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2EF-9CE4-D2AB02140A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2EF-9CE4-D2AB02140A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2EF-9CE4-D2AB02140A5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2EF-9CE4-D2AB02140A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'PAZAR PAYLARI 2020'!$B$2:$B$6</c:f>
              <c:strCache>
                <c:ptCount val="5"/>
                <c:pt idx="0">
                  <c:v>COFACE </c:v>
                </c:pt>
                <c:pt idx="1">
                  <c:v>E.HERMES</c:v>
                </c:pt>
                <c:pt idx="2">
                  <c:v>ATRADIUS</c:v>
                </c:pt>
                <c:pt idx="3">
                  <c:v>TÜRKİYE SİGORTA AŞ</c:v>
                </c:pt>
                <c:pt idx="4">
                  <c:v>DIĞER</c:v>
                </c:pt>
              </c:strCache>
            </c:strRef>
          </c:cat>
          <c:val>
            <c:numRef>
              <c:f>'PAZAR PAYLARI 2020'!$C$2:$C$6</c:f>
              <c:numCache>
                <c:formatCode>0.00%</c:formatCode>
                <c:ptCount val="5"/>
                <c:pt idx="0">
                  <c:v>0.40139999999999998</c:v>
                </c:pt>
                <c:pt idx="1">
                  <c:v>0.25585065835359894</c:v>
                </c:pt>
                <c:pt idx="2">
                  <c:v>0.1897936078479053</c:v>
                </c:pt>
                <c:pt idx="3">
                  <c:v>7.4253851031746351E-2</c:v>
                </c:pt>
                <c:pt idx="4">
                  <c:v>7.8700000000000006E-2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12-42EF-9CE4-D2AB0214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D6B1-DDFF-40E1-A654-3405CB6A5D3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F754-33A5-43F7-9C7C-FD256815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4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FF754-33A5-43F7-9C7C-FD25681554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96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0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40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61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33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94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61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0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3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85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85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55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22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1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1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264E-778F-407F-8552-0DBDF0BD25D2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AC4FB-9AB2-4CAB-B055-C65249FE1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1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evtap.izgi@integrabroker.com/5498091514" TargetMode="External"/><Relationship Id="rId2" Type="http://schemas.openxmlformats.org/officeDocument/2006/relationships/hyperlink" Target="mailto:Sevtap.izgi@integrabroker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304;pek.unal@integrabrok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865DD9-0C7A-4809-9AA9-392C974D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94" y="1654823"/>
            <a:ext cx="10124361" cy="3349796"/>
          </a:xfrm>
        </p:spPr>
        <p:txBody>
          <a:bodyPr>
            <a:noAutofit/>
          </a:bodyPr>
          <a:lstStyle/>
          <a:p>
            <a:pPr algn="ctr"/>
            <a:br>
              <a:rPr lang="tr-TR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tr-TR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tr-TR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tr-TR" sz="8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  <a:t>İHRACATTA ALACAK RİSKLERİNE İLİŞKİN ÖZELLİKLİ ÇÖZÜMLER</a:t>
            </a:r>
            <a:br>
              <a:rPr lang="tr-TR" sz="2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</a:br>
            <a:r>
              <a:rPr lang="tr-TR" sz="2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  <a:t>&amp;</a:t>
            </a:r>
            <a:br>
              <a:rPr lang="tr-TR" sz="2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</a:br>
            <a:r>
              <a:rPr lang="en-US" sz="2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  <a:t>SOSYAL MÜHENDİSLİK RİSKLERİ</a:t>
            </a:r>
            <a:br>
              <a:rPr lang="en-US" sz="10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Brandon"/>
              </a:rPr>
            </a:br>
            <a:endParaRPr lang="tr-TR" sz="360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CFED-8B44-4BBD-8178-0131E25DA38E}"/>
              </a:ext>
            </a:extLst>
          </p:cNvPr>
          <p:cNvSpPr txBox="1"/>
          <p:nvPr/>
        </p:nvSpPr>
        <p:spPr>
          <a:xfrm>
            <a:off x="10677004" y="6214050"/>
            <a:ext cx="186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17.06.2021</a:t>
            </a:r>
          </a:p>
        </p:txBody>
      </p:sp>
      <p:pic>
        <p:nvPicPr>
          <p:cNvPr id="1026" name="Picture 2" descr="Ana Sayfa - TURKTRADE">
            <a:extLst>
              <a:ext uri="{FF2B5EF4-FFF2-40B4-BE49-F238E27FC236}">
                <a16:creationId xmlns:a16="http://schemas.microsoft.com/office/drawing/2014/main" id="{C83F8570-6D92-47CD-BCA9-05B1792C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22" y="669860"/>
            <a:ext cx="2487894" cy="8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09337-0849-45E3-8D7C-403A5F475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35" y="607394"/>
            <a:ext cx="1585209" cy="11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6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CEBCC-76E5-46CA-855D-8077BFAA4A4D}"/>
              </a:ext>
            </a:extLst>
          </p:cNvPr>
          <p:cNvSpPr txBox="1"/>
          <p:nvPr/>
        </p:nvSpPr>
        <p:spPr>
          <a:xfrm>
            <a:off x="402762" y="351458"/>
            <a:ext cx="857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SOSYAL MÜHENDİSLİK TÜRLERİ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D6BA22-34A4-403C-8FF2-3E4DADF77D2F}"/>
              </a:ext>
            </a:extLst>
          </p:cNvPr>
          <p:cNvGrpSpPr/>
          <p:nvPr/>
        </p:nvGrpSpPr>
        <p:grpSpPr>
          <a:xfrm>
            <a:off x="1526711" y="1107443"/>
            <a:ext cx="1262742" cy="1302782"/>
            <a:chOff x="881743" y="1196859"/>
            <a:chExt cx="1262742" cy="13027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677F92-0E03-462E-A73B-BE797943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8764" y="1566191"/>
              <a:ext cx="1028700" cy="9334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9F1DA1-A316-43EF-BE64-649EEC7E0496}"/>
                </a:ext>
              </a:extLst>
            </p:cNvPr>
            <p:cNvSpPr txBox="1"/>
            <p:nvPr/>
          </p:nvSpPr>
          <p:spPr>
            <a:xfrm>
              <a:off x="881743" y="1196859"/>
              <a:ext cx="1262742" cy="369332"/>
            </a:xfrm>
            <a:prstGeom prst="rect">
              <a:avLst/>
            </a:prstGeom>
            <a:solidFill>
              <a:srgbClr val="0154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Phishing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DEA194-76C4-47CF-8CEA-29E18A4DE020}"/>
              </a:ext>
            </a:extLst>
          </p:cNvPr>
          <p:cNvGrpSpPr/>
          <p:nvPr/>
        </p:nvGrpSpPr>
        <p:grpSpPr>
          <a:xfrm>
            <a:off x="490754" y="3533324"/>
            <a:ext cx="1780343" cy="1302782"/>
            <a:chOff x="622942" y="3198168"/>
            <a:chExt cx="1780343" cy="13027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7F833F-0BC5-4FE0-ADD6-49A1C226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051" y="3567500"/>
              <a:ext cx="1062413" cy="9334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318B1-6A96-4B47-9C12-44DF761AB933}"/>
                </a:ext>
              </a:extLst>
            </p:cNvPr>
            <p:cNvSpPr txBox="1"/>
            <p:nvPr/>
          </p:nvSpPr>
          <p:spPr>
            <a:xfrm>
              <a:off x="622942" y="3198168"/>
              <a:ext cx="1780343" cy="369332"/>
            </a:xfrm>
            <a:prstGeom prst="rect">
              <a:avLst/>
            </a:prstGeom>
            <a:solidFill>
              <a:srgbClr val="9CCB3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Spear Phishing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57B7FB-50FF-4BE1-A953-759339F7737C}"/>
              </a:ext>
            </a:extLst>
          </p:cNvPr>
          <p:cNvGrpSpPr/>
          <p:nvPr/>
        </p:nvGrpSpPr>
        <p:grpSpPr>
          <a:xfrm>
            <a:off x="2803799" y="4743461"/>
            <a:ext cx="1780343" cy="1275528"/>
            <a:chOff x="2016302" y="5231014"/>
            <a:chExt cx="1780343" cy="12755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BB7A69-8F46-45C3-ADFD-8DABD96D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3285" y="5591653"/>
              <a:ext cx="1006378" cy="9148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F4B183-3F91-4941-869E-8513A9301B83}"/>
                </a:ext>
              </a:extLst>
            </p:cNvPr>
            <p:cNvSpPr txBox="1"/>
            <p:nvPr/>
          </p:nvSpPr>
          <p:spPr>
            <a:xfrm>
              <a:off x="2016302" y="5231014"/>
              <a:ext cx="1780343" cy="369332"/>
            </a:xfrm>
            <a:prstGeom prst="rect">
              <a:avLst/>
            </a:prstGeom>
            <a:solidFill>
              <a:srgbClr val="E6902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Vishing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E1077C-6C45-4C47-BB2A-8527CDF9749C}"/>
              </a:ext>
            </a:extLst>
          </p:cNvPr>
          <p:cNvGrpSpPr/>
          <p:nvPr/>
        </p:nvGrpSpPr>
        <p:grpSpPr>
          <a:xfrm>
            <a:off x="5691951" y="4475775"/>
            <a:ext cx="1780343" cy="1256650"/>
            <a:chOff x="4301977" y="5231014"/>
            <a:chExt cx="1780343" cy="12566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34B344-ECC9-4029-BEB1-D4D5E18F6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749" r="4631"/>
            <a:stretch/>
          </p:blipFill>
          <p:spPr>
            <a:xfrm>
              <a:off x="4688960" y="5591653"/>
              <a:ext cx="1006378" cy="8960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7DB3E-78E8-4A5D-A160-4EBD784DCA01}"/>
                </a:ext>
              </a:extLst>
            </p:cNvPr>
            <p:cNvSpPr txBox="1"/>
            <p:nvPr/>
          </p:nvSpPr>
          <p:spPr>
            <a:xfrm>
              <a:off x="4301977" y="5231014"/>
              <a:ext cx="1780343" cy="369332"/>
            </a:xfrm>
            <a:prstGeom prst="rect">
              <a:avLst/>
            </a:prstGeom>
            <a:solidFill>
              <a:srgbClr val="D3467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Smishing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46D0BE-57F4-4C25-8128-639D40B04109}"/>
              </a:ext>
            </a:extLst>
          </p:cNvPr>
          <p:cNvGrpSpPr/>
          <p:nvPr/>
        </p:nvGrpSpPr>
        <p:grpSpPr>
          <a:xfrm>
            <a:off x="7191239" y="2831740"/>
            <a:ext cx="2268016" cy="1194520"/>
            <a:chOff x="6634345" y="4633754"/>
            <a:chExt cx="2268016" cy="11945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7DC72-0513-4439-BCD6-3BA3BE6A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9135" y="5003086"/>
              <a:ext cx="1118437" cy="82518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36D137-CECB-4BA4-BFBF-EA098A10F796}"/>
                </a:ext>
              </a:extLst>
            </p:cNvPr>
            <p:cNvSpPr txBox="1"/>
            <p:nvPr/>
          </p:nvSpPr>
          <p:spPr>
            <a:xfrm>
              <a:off x="6634345" y="4633754"/>
              <a:ext cx="2268016" cy="369332"/>
            </a:xfrm>
            <a:prstGeom prst="rect">
              <a:avLst/>
            </a:prstGeom>
            <a:solidFill>
              <a:srgbClr val="9DD4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tx2">
                      <a:lumMod val="75000"/>
                    </a:schemeClr>
                  </a:solidFill>
                </a:rPr>
                <a:t>Mining Social Media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B38861-57A9-41DA-A9A3-AAD7438971A5}"/>
              </a:ext>
            </a:extLst>
          </p:cNvPr>
          <p:cNvGrpSpPr/>
          <p:nvPr/>
        </p:nvGrpSpPr>
        <p:grpSpPr>
          <a:xfrm>
            <a:off x="5351553" y="1037745"/>
            <a:ext cx="2973694" cy="1159907"/>
            <a:chOff x="4609153" y="2664380"/>
            <a:chExt cx="2973694" cy="11599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CF1A3E-ADEE-45A4-A926-0AAC994D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4025" y="3033712"/>
              <a:ext cx="1123950" cy="7905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98B48A-85FF-47FD-9638-9DA94F25587D}"/>
                </a:ext>
              </a:extLst>
            </p:cNvPr>
            <p:cNvSpPr txBox="1"/>
            <p:nvPr/>
          </p:nvSpPr>
          <p:spPr>
            <a:xfrm>
              <a:off x="4609153" y="2664380"/>
              <a:ext cx="2973694" cy="369332"/>
            </a:xfrm>
            <a:prstGeom prst="rect">
              <a:avLst/>
            </a:prstGeom>
            <a:solidFill>
              <a:srgbClr val="E3202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Man-in-the-middle Attacks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99CFD-8810-4CEA-B4F0-88AC9EF4C049}"/>
              </a:ext>
            </a:extLst>
          </p:cNvPr>
          <p:cNvGrpSpPr/>
          <p:nvPr/>
        </p:nvGrpSpPr>
        <p:grpSpPr>
          <a:xfrm>
            <a:off x="2803799" y="2764889"/>
            <a:ext cx="3144429" cy="1178010"/>
            <a:chOff x="5723122" y="854906"/>
            <a:chExt cx="3144429" cy="11780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1CEF0B-F42F-4CE8-BFBD-A733EBF99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5378" y="1213766"/>
              <a:ext cx="942975" cy="81915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223EE9-455B-41D5-B224-7E4F7667999F}"/>
                </a:ext>
              </a:extLst>
            </p:cNvPr>
            <p:cNvSpPr txBox="1"/>
            <p:nvPr/>
          </p:nvSpPr>
          <p:spPr>
            <a:xfrm>
              <a:off x="5723122" y="854906"/>
              <a:ext cx="3144429" cy="369332"/>
            </a:xfrm>
            <a:prstGeom prst="rect">
              <a:avLst/>
            </a:prstGeom>
            <a:solidFill>
              <a:srgbClr val="37B3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Man-in-the-browser Attacks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A9CCF-3164-44DF-B378-ECE756A6F7D5}"/>
              </a:ext>
            </a:extLst>
          </p:cNvPr>
          <p:cNvSpPr txBox="1"/>
          <p:nvPr/>
        </p:nvSpPr>
        <p:spPr>
          <a:xfrm>
            <a:off x="402762" y="351458"/>
            <a:ext cx="857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SOSYAL MÜHENDİSLİK SONUCU OLUŞAN BAZI ZARARLAR</a:t>
            </a:r>
            <a:endParaRPr lang="en" sz="2000" b="1" dirty="0">
              <a:solidFill>
                <a:srgbClr val="103860"/>
              </a:solidFill>
              <a:latin typeface="Klavika" panose="020B05060400000200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C21C6-BA4C-47F9-BDC3-85B2891498B2}"/>
              </a:ext>
            </a:extLst>
          </p:cNvPr>
          <p:cNvSpPr txBox="1"/>
          <p:nvPr/>
        </p:nvSpPr>
        <p:spPr>
          <a:xfrm>
            <a:off x="495230" y="972692"/>
            <a:ext cx="9618785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en-US" sz="2000" b="1" i="0" dirty="0" err="1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İtibar</a:t>
            </a:r>
            <a:r>
              <a:rPr lang="en-US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Güven Kay</a:t>
            </a:r>
            <a:r>
              <a:rPr lang="tr-TR" sz="2000" b="1" dirty="0" err="1">
                <a:solidFill>
                  <a:srgbClr val="464A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bı</a:t>
            </a:r>
            <a:r>
              <a:rPr lang="tr-TR" sz="2000" b="1" dirty="0">
                <a:solidFill>
                  <a:srgbClr val="464A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en-US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 </a:t>
            </a:r>
            <a:r>
              <a:rPr lang="tr-TR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İhlali / </a:t>
            </a:r>
            <a:r>
              <a:rPr lang="en-US" sz="2000" b="1" i="0" dirty="0" err="1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Hırsızlığı</a:t>
            </a:r>
            <a:endParaRPr lang="tr-TR" sz="2000" dirty="0">
              <a:solidFill>
                <a:srgbClr val="464A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 Durmas</a:t>
            </a:r>
            <a:r>
              <a:rPr lang="tr-TR" sz="2000" b="1" dirty="0">
                <a:solidFill>
                  <a:srgbClr val="464A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 / Kar Kaybı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Sorumluluk Zararları 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>
                <a:solidFill>
                  <a:srgbClr val="464A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Gizlilik 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Ağ 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Para, fon, stok kaybı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en-US" sz="2000" b="1" i="0" dirty="0" err="1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Yasal</a:t>
            </a:r>
            <a:r>
              <a:rPr lang="en-US" sz="2000" b="1" i="0" dirty="0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464A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Yaptırımlar</a:t>
            </a:r>
            <a:endParaRPr lang="en-US" sz="2000" b="0" i="0" dirty="0">
              <a:solidFill>
                <a:srgbClr val="464A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1C677-29E1-4823-90C7-7189BC0B8F6F}"/>
              </a:ext>
            </a:extLst>
          </p:cNvPr>
          <p:cNvSpPr txBox="1"/>
          <p:nvPr/>
        </p:nvSpPr>
        <p:spPr>
          <a:xfrm>
            <a:off x="390628" y="346979"/>
            <a:ext cx="535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İHRACATLARDA SOSYAL MÜHENDİSLİK TEHLİKESİ</a:t>
            </a:r>
            <a:endParaRPr lang="en" sz="2000" b="1" dirty="0">
              <a:solidFill>
                <a:srgbClr val="103860"/>
              </a:solidFill>
              <a:latin typeface="Klavika" panose="020B05060400000200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38A02-D7F1-4D1C-B914-488A30A9C3BC}"/>
              </a:ext>
            </a:extLst>
          </p:cNvPr>
          <p:cNvSpPr txBox="1"/>
          <p:nvPr/>
        </p:nvSpPr>
        <p:spPr>
          <a:xfrm>
            <a:off x="390628" y="877524"/>
            <a:ext cx="8931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 FBI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raporlarına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sosyal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mühendislik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hasarlarının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şirket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zararları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açısından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boyutları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ortalama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130,000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USD’dan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milyon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USD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seviyesine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ulaşmaktadır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 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79640-4631-405B-8DF4-C960B3F71302}"/>
              </a:ext>
            </a:extLst>
          </p:cNvPr>
          <p:cNvSpPr txBox="1"/>
          <p:nvPr/>
        </p:nvSpPr>
        <p:spPr>
          <a:xfrm>
            <a:off x="390628" y="3399630"/>
            <a:ext cx="8931728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dbl">
            <a:solidFill>
              <a:schemeClr val="tx2">
                <a:alpha val="86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dirty="0" err="1"/>
              <a:t>Dolandırıcılar</a:t>
            </a:r>
            <a:r>
              <a:rPr lang="en-US" dirty="0"/>
              <a:t> </a:t>
            </a:r>
            <a:r>
              <a:rPr lang="tr-TR" dirty="0"/>
              <a:t>bir tedarikçiyi taklit etmek suretiyle </a:t>
            </a:r>
            <a:r>
              <a:rPr lang="en-US" dirty="0" err="1"/>
              <a:t>Finans</a:t>
            </a:r>
            <a:r>
              <a:rPr lang="en-US" dirty="0"/>
              <a:t> </a:t>
            </a:r>
            <a:r>
              <a:rPr lang="en-US" dirty="0" err="1"/>
              <a:t>birimine</a:t>
            </a:r>
            <a:r>
              <a:rPr lang="tr-TR" dirty="0"/>
              <a:t> e-mail üzerinden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link </a:t>
            </a:r>
            <a:r>
              <a:rPr lang="en-US" dirty="0" err="1"/>
              <a:t>iletir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link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güncellemelerini</a:t>
            </a:r>
            <a:r>
              <a:rPr lang="en-US" dirty="0"/>
              <a:t> </a:t>
            </a:r>
            <a:r>
              <a:rPr lang="en-US" dirty="0" err="1"/>
              <a:t>rica</a:t>
            </a:r>
            <a:r>
              <a:rPr lang="en-US" dirty="0"/>
              <a:t> </a:t>
            </a:r>
            <a:r>
              <a:rPr lang="en-US" dirty="0" err="1"/>
              <a:t>ederler</a:t>
            </a:r>
            <a:r>
              <a:rPr lang="en-US" dirty="0"/>
              <a:t>. </a:t>
            </a:r>
            <a:r>
              <a:rPr lang="en-US" dirty="0" err="1"/>
              <a:t>Link’in</a:t>
            </a:r>
            <a:r>
              <a:rPr lang="en-US" dirty="0"/>
              <a:t> </a:t>
            </a:r>
            <a:r>
              <a:rPr lang="en-US" dirty="0" err="1"/>
              <a:t>tıklanması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 err="1"/>
              <a:t>dolandırılar</a:t>
            </a:r>
            <a:r>
              <a:rPr lang="en-US" dirty="0"/>
              <a:t>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bilgisayarlarına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çalışanların</a:t>
            </a:r>
            <a:r>
              <a:rPr lang="en-US" dirty="0"/>
              <a:t> username ve password </a:t>
            </a:r>
            <a:r>
              <a:rPr lang="en-US" dirty="0" err="1"/>
              <a:t>detaylarına</a:t>
            </a:r>
            <a:r>
              <a:rPr lang="en-US" dirty="0"/>
              <a:t> </a:t>
            </a:r>
            <a:r>
              <a:rPr lang="en-US" dirty="0" err="1"/>
              <a:t>ulaşırlar</a:t>
            </a:r>
            <a:r>
              <a:rPr lang="en-US" dirty="0"/>
              <a:t>.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çalışanı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dolan</a:t>
            </a:r>
            <a:r>
              <a:rPr lang="tr-TR" dirty="0" err="1"/>
              <a:t>dırıcılar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hesaplara</a:t>
            </a:r>
            <a:r>
              <a:rPr lang="en-US" dirty="0"/>
              <a:t> para </a:t>
            </a:r>
            <a:r>
              <a:rPr lang="en-US" dirty="0" err="1"/>
              <a:t>gönderir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FC14A-DCF2-47EB-979C-AA0CFF498354}"/>
              </a:ext>
            </a:extLst>
          </p:cNvPr>
          <p:cNvSpPr txBox="1"/>
          <p:nvPr/>
        </p:nvSpPr>
        <p:spPr>
          <a:xfrm>
            <a:off x="390629" y="4960304"/>
            <a:ext cx="894387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dbl">
            <a:solidFill>
              <a:schemeClr val="tx2">
                <a:alpha val="86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dirty="0" err="1"/>
              <a:t>Hesabı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geçirilen</a:t>
            </a:r>
            <a:r>
              <a:rPr lang="en-US" dirty="0"/>
              <a:t> </a:t>
            </a:r>
            <a:r>
              <a:rPr lang="en-US" dirty="0" err="1"/>
              <a:t>ihracat</a:t>
            </a:r>
            <a:r>
              <a:rPr lang="en-US" dirty="0"/>
              <a:t> </a:t>
            </a:r>
            <a:r>
              <a:rPr lang="en-US" dirty="0" err="1"/>
              <a:t>müşterisi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çalışanı</a:t>
            </a:r>
            <a:r>
              <a:rPr lang="en-US" dirty="0"/>
              <a:t> mail </a:t>
            </a:r>
            <a:r>
              <a:rPr lang="en-US" dirty="0" err="1"/>
              <a:t>trafiğine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niyetli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girer</a:t>
            </a:r>
            <a:r>
              <a:rPr lang="en-US" dirty="0"/>
              <a:t>,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hesaplarını</a:t>
            </a:r>
            <a:r>
              <a:rPr lang="tr-TR" dirty="0"/>
              <a:t>n</a:t>
            </a:r>
            <a:r>
              <a:rPr lang="en-US" dirty="0"/>
              <a:t> </a:t>
            </a:r>
            <a:r>
              <a:rPr lang="en-US" dirty="0" err="1"/>
              <a:t>değiştiğine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yaparlar</a:t>
            </a:r>
            <a:r>
              <a:rPr lang="en-US" dirty="0"/>
              <a:t>.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hesaplarına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gelmediğini</a:t>
            </a:r>
            <a:r>
              <a:rPr lang="en-US" dirty="0"/>
              <a:t> fark </a:t>
            </a:r>
            <a:r>
              <a:rPr lang="en-US" dirty="0" err="1"/>
              <a:t>ettiğinde</a:t>
            </a:r>
            <a:r>
              <a:rPr lang="en-US" dirty="0"/>
              <a:t>, </a:t>
            </a:r>
            <a:r>
              <a:rPr lang="tr-TR" dirty="0"/>
              <a:t>sorgulama başlar ve </a:t>
            </a:r>
            <a:r>
              <a:rPr lang="en-US" dirty="0" err="1"/>
              <a:t>dolandırıldığını</a:t>
            </a:r>
            <a:r>
              <a:rPr lang="en-US" dirty="0"/>
              <a:t> fark </a:t>
            </a:r>
            <a:r>
              <a:rPr lang="en-US" dirty="0" err="1"/>
              <a:t>eder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6BA9-60F1-4546-9A63-D8038EB56F0F}"/>
              </a:ext>
            </a:extLst>
          </p:cNvPr>
          <p:cNvSpPr txBox="1"/>
          <p:nvPr/>
        </p:nvSpPr>
        <p:spPr>
          <a:xfrm>
            <a:off x="402772" y="1838956"/>
            <a:ext cx="8931728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dbl">
            <a:solidFill>
              <a:schemeClr val="tx2">
                <a:alpha val="86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Dolandırıcılar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ihracat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müşterisini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taklit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edecek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e-mail ve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websitesi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adresi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alırlar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İhracat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müşterisinden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geldiği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zannedilen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e-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mailda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sevkiyatın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başka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ülkeye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yapılması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talep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edilir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Fatura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sevkiyat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farklı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ülkelere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yapılacak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şekilde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birçok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gerçekleşir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sebeple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şüphe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uyanmaz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Dolandırıcılar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gönderilen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malları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ilgili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ülkede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teslim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yok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olurlar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2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550F6-85B9-4ED5-84DB-CC13BF2A1D46}"/>
              </a:ext>
            </a:extLst>
          </p:cNvPr>
          <p:cNvSpPr txBox="1"/>
          <p:nvPr/>
        </p:nvSpPr>
        <p:spPr>
          <a:xfrm>
            <a:off x="390628" y="1003943"/>
            <a:ext cx="8196628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Çalışan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endParaRPr lang="tr-TR" sz="2000" b="1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Bilgilerin</a:t>
            </a: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Kategorilendirilmesi</a:t>
            </a: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Güvenlik </a:t>
            </a: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Protokolleri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tr-TR" sz="2000" b="1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Çift İmza Protokolü / Çok faktörlü Kimlik Doğrulama </a:t>
            </a:r>
            <a:endParaRPr lang="tr-TR" sz="2000" b="1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Penetrasyon</a:t>
            </a: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tr-TR" sz="2000" b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Oltalama</a:t>
            </a: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Testi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tr-TR" sz="2000" b="1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Tedarikçi ve Müşteri Tanıma (davranışsal)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İzinsiz Giriş Tespit Sistem Kuralları tanımlama (e-mail hata tespiti, </a:t>
            </a:r>
            <a:r>
              <a:rPr lang="tr-TR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tr-TR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Transfer Aracı olarak Sigorta </a:t>
            </a:r>
            <a:endParaRPr lang="tr-TR" sz="2000" b="1" dirty="0">
              <a:solidFill>
                <a:srgbClr val="202122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399DF-31B0-461D-A241-795BA8846959}"/>
              </a:ext>
            </a:extLst>
          </p:cNvPr>
          <p:cNvSpPr txBox="1"/>
          <p:nvPr/>
        </p:nvSpPr>
        <p:spPr>
          <a:xfrm>
            <a:off x="390628" y="346979"/>
            <a:ext cx="3469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ALINABİLECEK BAZI ÖNLEMLER</a:t>
            </a:r>
            <a:endParaRPr lang="en" sz="2000" b="1" dirty="0">
              <a:solidFill>
                <a:srgbClr val="103860"/>
              </a:solidFill>
              <a:latin typeface="Klavika" panose="020B050604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32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72B74-66A2-46AD-89B8-8387E53E7A7F}"/>
              </a:ext>
            </a:extLst>
          </p:cNvPr>
          <p:cNvSpPr txBox="1"/>
          <p:nvPr/>
        </p:nvSpPr>
        <p:spPr>
          <a:xfrm>
            <a:off x="390628" y="346979"/>
            <a:ext cx="426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SİGORTA KORUMASI HAKKINDA</a:t>
            </a:r>
            <a:endParaRPr lang="en" sz="2000" b="1" dirty="0">
              <a:solidFill>
                <a:srgbClr val="103860"/>
              </a:solidFill>
              <a:latin typeface="Klavika" panose="020B0506040000020004" pitchFamily="34" charset="77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8A6528-43AF-4F95-9397-E9F451F82C85}"/>
              </a:ext>
            </a:extLst>
          </p:cNvPr>
          <p:cNvSpPr/>
          <p:nvPr/>
        </p:nvSpPr>
        <p:spPr>
          <a:xfrm>
            <a:off x="3780739" y="1036212"/>
            <a:ext cx="2460170" cy="638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OLUŞAN ZARAR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1D86F-CFED-4C14-9617-787AD8AF4D39}"/>
              </a:ext>
            </a:extLst>
          </p:cNvPr>
          <p:cNvSpPr/>
          <p:nvPr/>
        </p:nvSpPr>
        <p:spPr>
          <a:xfrm>
            <a:off x="647073" y="2571427"/>
            <a:ext cx="3751417" cy="9579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VERİ İHLALİ/İŞ DURMASI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9BA7A4-2E7E-4C12-94E7-005470BF6C4F}"/>
              </a:ext>
            </a:extLst>
          </p:cNvPr>
          <p:cNvSpPr/>
          <p:nvPr/>
        </p:nvSpPr>
        <p:spPr>
          <a:xfrm>
            <a:off x="5917803" y="2552247"/>
            <a:ext cx="3751417" cy="9579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MAL/FON/STOK KAYBI</a:t>
            </a:r>
            <a:endParaRPr lang="en-US" sz="20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4E9458-478C-4523-A774-766836A10DB3}"/>
              </a:ext>
            </a:extLst>
          </p:cNvPr>
          <p:cNvSpPr/>
          <p:nvPr/>
        </p:nvSpPr>
        <p:spPr>
          <a:xfrm>
            <a:off x="647073" y="4426358"/>
            <a:ext cx="3751416" cy="9579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SİBER SİGORTA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E1F09-E88B-4E22-A58B-AB5337975520}"/>
              </a:ext>
            </a:extLst>
          </p:cNvPr>
          <p:cNvSpPr/>
          <p:nvPr/>
        </p:nvSpPr>
        <p:spPr>
          <a:xfrm>
            <a:off x="6002559" y="4383458"/>
            <a:ext cx="3751416" cy="9579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ELEKTRONİK SUÇ SİGORTASI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ADCE0-5E78-4D64-9222-96B4ACEFBD00}"/>
              </a:ext>
            </a:extLst>
          </p:cNvPr>
          <p:cNvCxnSpPr>
            <a:cxnSpLocks/>
          </p:cNvCxnSpPr>
          <p:nvPr/>
        </p:nvCxnSpPr>
        <p:spPr>
          <a:xfrm flipH="1">
            <a:off x="2708984" y="1915591"/>
            <a:ext cx="1071755" cy="51342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828EB8-6D19-49EA-A753-876D3A1025E8}"/>
              </a:ext>
            </a:extLst>
          </p:cNvPr>
          <p:cNvCxnSpPr>
            <a:cxnSpLocks/>
          </p:cNvCxnSpPr>
          <p:nvPr/>
        </p:nvCxnSpPr>
        <p:spPr>
          <a:xfrm>
            <a:off x="6352736" y="1821635"/>
            <a:ext cx="1039489" cy="47997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C48101-9760-47E6-8F1B-8A237D9F8E9E}"/>
              </a:ext>
            </a:extLst>
          </p:cNvPr>
          <p:cNvCxnSpPr>
            <a:cxnSpLocks/>
          </p:cNvCxnSpPr>
          <p:nvPr/>
        </p:nvCxnSpPr>
        <p:spPr>
          <a:xfrm>
            <a:off x="2306560" y="3647326"/>
            <a:ext cx="0" cy="647268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8553B8-BEB5-4D12-A4F4-19BEF2202CBB}"/>
              </a:ext>
            </a:extLst>
          </p:cNvPr>
          <p:cNvCxnSpPr>
            <a:cxnSpLocks/>
          </p:cNvCxnSpPr>
          <p:nvPr/>
        </p:nvCxnSpPr>
        <p:spPr>
          <a:xfrm>
            <a:off x="7791497" y="3630545"/>
            <a:ext cx="1" cy="647268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EDA92F-D4FB-40BA-967F-54FE45EB9F61}"/>
              </a:ext>
            </a:extLst>
          </p:cNvPr>
          <p:cNvGrpSpPr/>
          <p:nvPr/>
        </p:nvGrpSpPr>
        <p:grpSpPr>
          <a:xfrm>
            <a:off x="2992269" y="1566823"/>
            <a:ext cx="6489190" cy="4320100"/>
            <a:chOff x="4102608" y="1566829"/>
            <a:chExt cx="6489190" cy="4320100"/>
          </a:xfrm>
        </p:grpSpPr>
        <p:sp>
          <p:nvSpPr>
            <p:cNvPr id="3" name="Freeform 49">
              <a:extLst>
                <a:ext uri="{FF2B5EF4-FFF2-40B4-BE49-F238E27FC236}">
                  <a16:creationId xmlns:a16="http://schemas.microsoft.com/office/drawing/2014/main" id="{29D0855B-8730-414F-BE22-D0CAAAF5CA20}"/>
                </a:ext>
              </a:extLst>
            </p:cNvPr>
            <p:cNvSpPr/>
            <p:nvPr/>
          </p:nvSpPr>
          <p:spPr>
            <a:xfrm>
              <a:off x="4521560" y="1818232"/>
              <a:ext cx="6070238" cy="3815667"/>
            </a:xfrm>
            <a:custGeom>
              <a:avLst/>
              <a:gdLst>
                <a:gd name="connsiteX0" fmla="*/ 0 w 6594219"/>
                <a:gd name="connsiteY0" fmla="*/ 0 h 3815667"/>
                <a:gd name="connsiteX1" fmla="*/ 298315 w 6594219"/>
                <a:gd name="connsiteY1" fmla="*/ 0 h 3815667"/>
                <a:gd name="connsiteX2" fmla="*/ 856034 w 6594219"/>
                <a:gd name="connsiteY2" fmla="*/ 0 h 3815667"/>
                <a:gd name="connsiteX3" fmla="*/ 1154349 w 6594219"/>
                <a:gd name="connsiteY3" fmla="*/ 0 h 3815667"/>
                <a:gd name="connsiteX4" fmla="*/ 1905533 w 6594219"/>
                <a:gd name="connsiteY4" fmla="*/ 0 h 3815667"/>
                <a:gd name="connsiteX5" fmla="*/ 2203848 w 6594219"/>
                <a:gd name="connsiteY5" fmla="*/ 0 h 3815667"/>
                <a:gd name="connsiteX6" fmla="*/ 2761567 w 6594219"/>
                <a:gd name="connsiteY6" fmla="*/ 0 h 3815667"/>
                <a:gd name="connsiteX7" fmla="*/ 3059882 w 6594219"/>
                <a:gd name="connsiteY7" fmla="*/ 0 h 3815667"/>
                <a:gd name="connsiteX8" fmla="*/ 3134233 w 6594219"/>
                <a:gd name="connsiteY8" fmla="*/ 0 h 3815667"/>
                <a:gd name="connsiteX9" fmla="*/ 3432548 w 6594219"/>
                <a:gd name="connsiteY9" fmla="*/ 0 h 3815667"/>
                <a:gd name="connsiteX10" fmla="*/ 3990267 w 6594219"/>
                <a:gd name="connsiteY10" fmla="*/ 0 h 3815667"/>
                <a:gd name="connsiteX11" fmla="*/ 4288582 w 6594219"/>
                <a:gd name="connsiteY11" fmla="*/ 0 h 3815667"/>
                <a:gd name="connsiteX12" fmla="*/ 5039766 w 6594219"/>
                <a:gd name="connsiteY12" fmla="*/ 0 h 3815667"/>
                <a:gd name="connsiteX13" fmla="*/ 5338081 w 6594219"/>
                <a:gd name="connsiteY13" fmla="*/ 0 h 3815667"/>
                <a:gd name="connsiteX14" fmla="*/ 5895800 w 6594219"/>
                <a:gd name="connsiteY14" fmla="*/ 0 h 3815667"/>
                <a:gd name="connsiteX15" fmla="*/ 6194115 w 6594219"/>
                <a:gd name="connsiteY15" fmla="*/ 0 h 3815667"/>
                <a:gd name="connsiteX16" fmla="*/ 6594219 w 6594219"/>
                <a:gd name="connsiteY16" fmla="*/ 400104 h 3815667"/>
                <a:gd name="connsiteX17" fmla="*/ 6594219 w 6594219"/>
                <a:gd name="connsiteY17" fmla="*/ 718758 h 3815667"/>
                <a:gd name="connsiteX18" fmla="*/ 6594219 w 6594219"/>
                <a:gd name="connsiteY18" fmla="*/ 3497013 h 3815667"/>
                <a:gd name="connsiteX19" fmla="*/ 6594219 w 6594219"/>
                <a:gd name="connsiteY19" fmla="*/ 3815667 h 3815667"/>
                <a:gd name="connsiteX20" fmla="*/ 6295904 w 6594219"/>
                <a:gd name="connsiteY20" fmla="*/ 3815667 h 3815667"/>
                <a:gd name="connsiteX21" fmla="*/ 5738185 w 6594219"/>
                <a:gd name="connsiteY21" fmla="*/ 3815667 h 3815667"/>
                <a:gd name="connsiteX22" fmla="*/ 5439870 w 6594219"/>
                <a:gd name="connsiteY22" fmla="*/ 3815667 h 3815667"/>
                <a:gd name="connsiteX23" fmla="*/ 4688686 w 6594219"/>
                <a:gd name="connsiteY23" fmla="*/ 3815667 h 3815667"/>
                <a:gd name="connsiteX24" fmla="*/ 4390371 w 6594219"/>
                <a:gd name="connsiteY24" fmla="*/ 3815667 h 3815667"/>
                <a:gd name="connsiteX25" fmla="*/ 3832652 w 6594219"/>
                <a:gd name="connsiteY25" fmla="*/ 3815667 h 3815667"/>
                <a:gd name="connsiteX26" fmla="*/ 3534337 w 6594219"/>
                <a:gd name="connsiteY26" fmla="*/ 3815667 h 3815667"/>
                <a:gd name="connsiteX27" fmla="*/ 3059882 w 6594219"/>
                <a:gd name="connsiteY27" fmla="*/ 3815667 h 3815667"/>
                <a:gd name="connsiteX28" fmla="*/ 2761567 w 6594219"/>
                <a:gd name="connsiteY28" fmla="*/ 3815667 h 3815667"/>
                <a:gd name="connsiteX29" fmla="*/ 2203848 w 6594219"/>
                <a:gd name="connsiteY29" fmla="*/ 3815667 h 3815667"/>
                <a:gd name="connsiteX30" fmla="*/ 1905533 w 6594219"/>
                <a:gd name="connsiteY30" fmla="*/ 3815667 h 3815667"/>
                <a:gd name="connsiteX31" fmla="*/ 1154349 w 6594219"/>
                <a:gd name="connsiteY31" fmla="*/ 3815667 h 3815667"/>
                <a:gd name="connsiteX32" fmla="*/ 856034 w 6594219"/>
                <a:gd name="connsiteY32" fmla="*/ 3815667 h 3815667"/>
                <a:gd name="connsiteX33" fmla="*/ 298315 w 6594219"/>
                <a:gd name="connsiteY33" fmla="*/ 3815667 h 3815667"/>
                <a:gd name="connsiteX34" fmla="*/ 0 w 6594219"/>
                <a:gd name="connsiteY34" fmla="*/ 3815667 h 3815667"/>
                <a:gd name="connsiteX35" fmla="*/ 0 w 6594219"/>
                <a:gd name="connsiteY35" fmla="*/ 3497013 h 3815667"/>
                <a:gd name="connsiteX36" fmla="*/ 0 w 6594219"/>
                <a:gd name="connsiteY36" fmla="*/ 318654 h 38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94219" h="3815667">
                  <a:moveTo>
                    <a:pt x="0" y="0"/>
                  </a:moveTo>
                  <a:lnTo>
                    <a:pt x="298315" y="0"/>
                  </a:lnTo>
                  <a:lnTo>
                    <a:pt x="856034" y="0"/>
                  </a:lnTo>
                  <a:lnTo>
                    <a:pt x="1154349" y="0"/>
                  </a:lnTo>
                  <a:lnTo>
                    <a:pt x="1905533" y="0"/>
                  </a:lnTo>
                  <a:lnTo>
                    <a:pt x="2203848" y="0"/>
                  </a:lnTo>
                  <a:lnTo>
                    <a:pt x="2761567" y="0"/>
                  </a:lnTo>
                  <a:lnTo>
                    <a:pt x="3059882" y="0"/>
                  </a:lnTo>
                  <a:lnTo>
                    <a:pt x="3134233" y="0"/>
                  </a:lnTo>
                  <a:lnTo>
                    <a:pt x="3432548" y="0"/>
                  </a:lnTo>
                  <a:lnTo>
                    <a:pt x="3990267" y="0"/>
                  </a:lnTo>
                  <a:lnTo>
                    <a:pt x="4288582" y="0"/>
                  </a:lnTo>
                  <a:lnTo>
                    <a:pt x="5039766" y="0"/>
                  </a:lnTo>
                  <a:lnTo>
                    <a:pt x="5338081" y="0"/>
                  </a:lnTo>
                  <a:lnTo>
                    <a:pt x="5895800" y="0"/>
                  </a:lnTo>
                  <a:lnTo>
                    <a:pt x="6194115" y="0"/>
                  </a:lnTo>
                  <a:lnTo>
                    <a:pt x="6594219" y="400104"/>
                  </a:lnTo>
                  <a:lnTo>
                    <a:pt x="6594219" y="718758"/>
                  </a:lnTo>
                  <a:lnTo>
                    <a:pt x="6594219" y="3497013"/>
                  </a:lnTo>
                  <a:lnTo>
                    <a:pt x="6594219" y="3815667"/>
                  </a:lnTo>
                  <a:lnTo>
                    <a:pt x="6295904" y="3815667"/>
                  </a:lnTo>
                  <a:lnTo>
                    <a:pt x="5738185" y="3815667"/>
                  </a:lnTo>
                  <a:lnTo>
                    <a:pt x="5439870" y="3815667"/>
                  </a:lnTo>
                  <a:lnTo>
                    <a:pt x="4688686" y="3815667"/>
                  </a:lnTo>
                  <a:lnTo>
                    <a:pt x="4390371" y="3815667"/>
                  </a:lnTo>
                  <a:lnTo>
                    <a:pt x="3832652" y="3815667"/>
                  </a:lnTo>
                  <a:lnTo>
                    <a:pt x="3534337" y="3815667"/>
                  </a:lnTo>
                  <a:lnTo>
                    <a:pt x="3059882" y="3815667"/>
                  </a:lnTo>
                  <a:lnTo>
                    <a:pt x="2761567" y="3815667"/>
                  </a:lnTo>
                  <a:lnTo>
                    <a:pt x="2203848" y="3815667"/>
                  </a:lnTo>
                  <a:lnTo>
                    <a:pt x="1905533" y="3815667"/>
                  </a:lnTo>
                  <a:lnTo>
                    <a:pt x="1154349" y="3815667"/>
                  </a:lnTo>
                  <a:lnTo>
                    <a:pt x="856034" y="3815667"/>
                  </a:lnTo>
                  <a:lnTo>
                    <a:pt x="298315" y="3815667"/>
                  </a:lnTo>
                  <a:lnTo>
                    <a:pt x="0" y="3815667"/>
                  </a:lnTo>
                  <a:lnTo>
                    <a:pt x="0" y="3497013"/>
                  </a:lnTo>
                  <a:lnTo>
                    <a:pt x="0" y="318654"/>
                  </a:lnTo>
                  <a:close/>
                </a:path>
              </a:pathLst>
            </a:custGeom>
            <a:gradFill>
              <a:gsLst>
                <a:gs pos="0">
                  <a:srgbClr val="1A7DA4">
                    <a:alpha val="87000"/>
                  </a:srgbClr>
                </a:gs>
                <a:gs pos="100000">
                  <a:srgbClr val="103860">
                    <a:alpha val="81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48FBFD-E16B-4DE2-8E0F-6973187105EF}"/>
                </a:ext>
              </a:extLst>
            </p:cNvPr>
            <p:cNvSpPr/>
            <p:nvPr/>
          </p:nvSpPr>
          <p:spPr>
            <a:xfrm rot="16200000">
              <a:off x="3850679" y="2489114"/>
              <a:ext cx="1775505" cy="4337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tr-TR" sz="1300" dirty="0">
                  <a:latin typeface="Klavika" panose="020B0506040000020004" pitchFamily="34" charset="77"/>
                </a:rPr>
                <a:t>SUÇ/MAL SİGORTASI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D027CF-B06E-4739-B6DD-4B42C11C47C5}"/>
                </a:ext>
              </a:extLst>
            </p:cNvPr>
            <p:cNvSpPr/>
            <p:nvPr/>
          </p:nvSpPr>
          <p:spPr>
            <a:xfrm rot="16200000">
              <a:off x="3752769" y="4431366"/>
              <a:ext cx="1971325" cy="4337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tr-TR" sz="1300" dirty="0">
                  <a:latin typeface="Klavika" panose="020B0506040000020004" pitchFamily="34" charset="77"/>
                </a:rPr>
                <a:t>SİBER RİSK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0A066A54-335B-4739-865F-730235616CF4}"/>
                </a:ext>
              </a:extLst>
            </p:cNvPr>
            <p:cNvSpPr/>
            <p:nvPr/>
          </p:nvSpPr>
          <p:spPr>
            <a:xfrm rot="5400000">
              <a:off x="2153126" y="3516311"/>
              <a:ext cx="4320100" cy="421135"/>
            </a:xfrm>
            <a:prstGeom prst="trapezoid">
              <a:avLst>
                <a:gd name="adj" fmla="val 59543"/>
              </a:avLst>
            </a:prstGeom>
            <a:gradFill flip="none" rotWithShape="1">
              <a:gsLst>
                <a:gs pos="100000">
                  <a:srgbClr val="103860">
                    <a:alpha val="88000"/>
                  </a:srgbClr>
                </a:gs>
                <a:gs pos="13000">
                  <a:srgbClr val="103860">
                    <a:alpha val="84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r-TR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DDD5DA-66C6-48CF-AE3E-591BC68C7ADB}"/>
              </a:ext>
            </a:extLst>
          </p:cNvPr>
          <p:cNvSpPr txBox="1"/>
          <p:nvPr/>
        </p:nvSpPr>
        <p:spPr>
          <a:xfrm>
            <a:off x="3977691" y="2595797"/>
            <a:ext cx="12426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Mal Kaybı</a:t>
            </a:r>
            <a:endParaRPr lang="en" sz="1300" dirty="0">
              <a:solidFill>
                <a:schemeClr val="bg1"/>
              </a:solidFill>
              <a:latin typeface="Klavika" panose="020B0506040000020004" pitchFamily="34" charset="77"/>
            </a:endParaRP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Fon Hırsızlığı </a:t>
            </a:r>
            <a:endParaRPr lang="en" sz="1300" dirty="0">
              <a:solidFill>
                <a:schemeClr val="bg1"/>
              </a:solidFill>
              <a:latin typeface="Klavika" panose="020B0506040000020004" pitchFamily="34" charset="77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AE001FB5-7B8D-47DF-9BFF-5519B477D7AA}"/>
              </a:ext>
            </a:extLst>
          </p:cNvPr>
          <p:cNvSpPr/>
          <p:nvPr/>
        </p:nvSpPr>
        <p:spPr>
          <a:xfrm>
            <a:off x="375272" y="1566823"/>
            <a:ext cx="2617719" cy="4320100"/>
          </a:xfrm>
          <a:custGeom>
            <a:avLst/>
            <a:gdLst>
              <a:gd name="connsiteX0" fmla="*/ 0 w 6133638"/>
              <a:gd name="connsiteY0" fmla="*/ 0 h 4320100"/>
              <a:gd name="connsiteX1" fmla="*/ 5290249 w 6133638"/>
              <a:gd name="connsiteY1" fmla="*/ 0 h 4320100"/>
              <a:gd name="connsiteX2" fmla="*/ 5733526 w 6133638"/>
              <a:gd name="connsiteY2" fmla="*/ 0 h 4320100"/>
              <a:gd name="connsiteX3" fmla="*/ 6133638 w 6133638"/>
              <a:gd name="connsiteY3" fmla="*/ 0 h 4320100"/>
              <a:gd name="connsiteX4" fmla="*/ 6133638 w 6133638"/>
              <a:gd name="connsiteY4" fmla="*/ 400112 h 4320100"/>
              <a:gd name="connsiteX5" fmla="*/ 6133638 w 6133638"/>
              <a:gd name="connsiteY5" fmla="*/ 843389 h 4320100"/>
              <a:gd name="connsiteX6" fmla="*/ 6133638 w 6133638"/>
              <a:gd name="connsiteY6" fmla="*/ 4320100 h 4320100"/>
              <a:gd name="connsiteX7" fmla="*/ 0 w 6133638"/>
              <a:gd name="connsiteY7" fmla="*/ 4320100 h 432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3638" h="4320100">
                <a:moveTo>
                  <a:pt x="0" y="0"/>
                </a:moveTo>
                <a:lnTo>
                  <a:pt x="5290249" y="0"/>
                </a:lnTo>
                <a:lnTo>
                  <a:pt x="5733526" y="0"/>
                </a:lnTo>
                <a:lnTo>
                  <a:pt x="6133638" y="0"/>
                </a:lnTo>
                <a:lnTo>
                  <a:pt x="6133638" y="400112"/>
                </a:lnTo>
                <a:lnTo>
                  <a:pt x="6133638" y="843389"/>
                </a:lnTo>
                <a:lnTo>
                  <a:pt x="6133638" y="4320100"/>
                </a:lnTo>
                <a:lnTo>
                  <a:pt x="0" y="43201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179AC4">
                  <a:lumMod val="44000"/>
                  <a:lumOff val="56000"/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30073-CA80-4D13-8449-6A52A1D94126}"/>
              </a:ext>
            </a:extLst>
          </p:cNvPr>
          <p:cNvGrpSpPr/>
          <p:nvPr/>
        </p:nvGrpSpPr>
        <p:grpSpPr>
          <a:xfrm>
            <a:off x="3977692" y="2208550"/>
            <a:ext cx="5101718" cy="335780"/>
            <a:chOff x="5088031" y="2208550"/>
            <a:chExt cx="5101718" cy="335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568D75-0F23-4430-808F-314BE94E8C28}"/>
                </a:ext>
              </a:extLst>
            </p:cNvPr>
            <p:cNvSpPr txBox="1"/>
            <p:nvPr/>
          </p:nvSpPr>
          <p:spPr>
            <a:xfrm>
              <a:off x="5088031" y="2208550"/>
              <a:ext cx="16770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b="1" dirty="0">
                  <a:solidFill>
                    <a:schemeClr val="bg1"/>
                  </a:solidFill>
                  <a:latin typeface="Klavika" panose="020B0506040000020004" pitchFamily="34" charset="77"/>
                </a:rPr>
                <a:t>Bilançoya etki eder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2EDAE1-8237-42B1-BF60-097055A8DB92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1" y="2544330"/>
              <a:ext cx="4993848" cy="0"/>
            </a:xfrm>
            <a:prstGeom prst="line">
              <a:avLst/>
            </a:prstGeom>
            <a:ln w="19050" cap="rnd">
              <a:solidFill>
                <a:srgbClr val="179A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01880-B6F4-421C-B5BE-AB0437E19E7A}"/>
              </a:ext>
            </a:extLst>
          </p:cNvPr>
          <p:cNvGrpSpPr/>
          <p:nvPr/>
        </p:nvGrpSpPr>
        <p:grpSpPr>
          <a:xfrm>
            <a:off x="3977692" y="3618714"/>
            <a:ext cx="5101718" cy="335780"/>
            <a:chOff x="5088031" y="3618714"/>
            <a:chExt cx="5101718" cy="3357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81B36F-967E-4CB0-8F2E-628D3E822509}"/>
                </a:ext>
              </a:extLst>
            </p:cNvPr>
            <p:cNvSpPr txBox="1"/>
            <p:nvPr/>
          </p:nvSpPr>
          <p:spPr>
            <a:xfrm>
              <a:off x="5088031" y="3618714"/>
              <a:ext cx="21387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b="1" dirty="0">
                  <a:solidFill>
                    <a:schemeClr val="bg1"/>
                  </a:solidFill>
                  <a:latin typeface="Klavika" panose="020B0506040000020004" pitchFamily="34" charset="77"/>
                </a:rPr>
                <a:t>Gelir Tablosuna etki eder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7A5D6-15B9-47C1-99E5-6E8DF9812B37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1" y="3954494"/>
              <a:ext cx="4993848" cy="0"/>
            </a:xfrm>
            <a:prstGeom prst="line">
              <a:avLst/>
            </a:prstGeom>
            <a:ln w="19050" cap="rnd">
              <a:solidFill>
                <a:srgbClr val="179A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47DA27-CF70-48A5-AB3B-F658EB835AF1}"/>
              </a:ext>
            </a:extLst>
          </p:cNvPr>
          <p:cNvGrpSpPr/>
          <p:nvPr/>
        </p:nvGrpSpPr>
        <p:grpSpPr>
          <a:xfrm>
            <a:off x="522330" y="1843117"/>
            <a:ext cx="2161944" cy="369332"/>
            <a:chOff x="669678" y="1780261"/>
            <a:chExt cx="2161944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DF321-ED38-46E7-BF90-82383390631E}"/>
                </a:ext>
              </a:extLst>
            </p:cNvPr>
            <p:cNvSpPr txBox="1"/>
            <p:nvPr/>
          </p:nvSpPr>
          <p:spPr>
            <a:xfrm>
              <a:off x="914109" y="1780261"/>
              <a:ext cx="1917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rgbClr val="103860"/>
                  </a:solidFill>
                  <a:latin typeface="Klavika" panose="020B0506040000020004" pitchFamily="34" charset="77"/>
                </a:rPr>
                <a:t>Kötü niyetli saldırı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7A299D-8025-43C2-A1EE-8EE127487D6D}"/>
                </a:ext>
              </a:extLst>
            </p:cNvPr>
            <p:cNvGrpSpPr/>
            <p:nvPr/>
          </p:nvGrpSpPr>
          <p:grpSpPr>
            <a:xfrm>
              <a:off x="669678" y="1837950"/>
              <a:ext cx="253955" cy="253955"/>
              <a:chOff x="669678" y="1807172"/>
              <a:chExt cx="253955" cy="2539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07006B4-184F-4974-89E6-55144F302FC6}"/>
                  </a:ext>
                </a:extLst>
              </p:cNvPr>
              <p:cNvSpPr/>
              <p:nvPr/>
            </p:nvSpPr>
            <p:spPr>
              <a:xfrm>
                <a:off x="669678" y="1807172"/>
                <a:ext cx="253955" cy="253955"/>
              </a:xfrm>
              <a:prstGeom prst="ellipse">
                <a:avLst/>
              </a:prstGeom>
              <a:solidFill>
                <a:srgbClr val="179AC4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03C6C8D2-B5D6-4506-AF0F-193AEE904CDB}"/>
                  </a:ext>
                </a:extLst>
              </p:cNvPr>
              <p:cNvSpPr/>
              <p:nvPr/>
            </p:nvSpPr>
            <p:spPr>
              <a:xfrm rot="5400000">
                <a:off x="726999" y="1864493"/>
                <a:ext cx="139312" cy="139312"/>
              </a:xfrm>
              <a:custGeom>
                <a:avLst/>
                <a:gdLst>
                  <a:gd name="connsiteX0" fmla="*/ 0 w 383908"/>
                  <a:gd name="connsiteY0" fmla="*/ 217548 h 383908"/>
                  <a:gd name="connsiteX1" fmla="*/ 0 w 383908"/>
                  <a:gd name="connsiteY1" fmla="*/ 166360 h 383908"/>
                  <a:gd name="connsiteX2" fmla="*/ 12797 w 383908"/>
                  <a:gd name="connsiteY2" fmla="*/ 153563 h 383908"/>
                  <a:gd name="connsiteX3" fmla="*/ 153563 w 383908"/>
                  <a:gd name="connsiteY3" fmla="*/ 153563 h 383908"/>
                  <a:gd name="connsiteX4" fmla="*/ 153563 w 383908"/>
                  <a:gd name="connsiteY4" fmla="*/ 12797 h 383908"/>
                  <a:gd name="connsiteX5" fmla="*/ 166360 w 383908"/>
                  <a:gd name="connsiteY5" fmla="*/ 0 h 383908"/>
                  <a:gd name="connsiteX6" fmla="*/ 217548 w 383908"/>
                  <a:gd name="connsiteY6" fmla="*/ 0 h 383908"/>
                  <a:gd name="connsiteX7" fmla="*/ 230345 w 383908"/>
                  <a:gd name="connsiteY7" fmla="*/ 12797 h 383908"/>
                  <a:gd name="connsiteX8" fmla="*/ 230345 w 383908"/>
                  <a:gd name="connsiteY8" fmla="*/ 153563 h 383908"/>
                  <a:gd name="connsiteX9" fmla="*/ 371111 w 383908"/>
                  <a:gd name="connsiteY9" fmla="*/ 153563 h 383908"/>
                  <a:gd name="connsiteX10" fmla="*/ 383908 w 383908"/>
                  <a:gd name="connsiteY10" fmla="*/ 166360 h 383908"/>
                  <a:gd name="connsiteX11" fmla="*/ 383908 w 383908"/>
                  <a:gd name="connsiteY11" fmla="*/ 217548 h 383908"/>
                  <a:gd name="connsiteX12" fmla="*/ 371111 w 383908"/>
                  <a:gd name="connsiteY12" fmla="*/ 230345 h 383908"/>
                  <a:gd name="connsiteX13" fmla="*/ 230345 w 383908"/>
                  <a:gd name="connsiteY13" fmla="*/ 230345 h 383908"/>
                  <a:gd name="connsiteX14" fmla="*/ 230345 w 383908"/>
                  <a:gd name="connsiteY14" fmla="*/ 371111 h 383908"/>
                  <a:gd name="connsiteX15" fmla="*/ 217548 w 383908"/>
                  <a:gd name="connsiteY15" fmla="*/ 383908 h 383908"/>
                  <a:gd name="connsiteX16" fmla="*/ 166360 w 383908"/>
                  <a:gd name="connsiteY16" fmla="*/ 383908 h 383908"/>
                  <a:gd name="connsiteX17" fmla="*/ 153563 w 383908"/>
                  <a:gd name="connsiteY17" fmla="*/ 371111 h 383908"/>
                  <a:gd name="connsiteX18" fmla="*/ 153563 w 383908"/>
                  <a:gd name="connsiteY18" fmla="*/ 230345 h 383908"/>
                  <a:gd name="connsiteX19" fmla="*/ 12797 w 383908"/>
                  <a:gd name="connsiteY19" fmla="*/ 230345 h 383908"/>
                  <a:gd name="connsiteX20" fmla="*/ 0 w 383908"/>
                  <a:gd name="connsiteY20" fmla="*/ 217548 h 38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3908" h="383908">
                    <a:moveTo>
                      <a:pt x="0" y="217548"/>
                    </a:moveTo>
                    <a:lnTo>
                      <a:pt x="0" y="166360"/>
                    </a:lnTo>
                    <a:cubicBezTo>
                      <a:pt x="0" y="159292"/>
                      <a:pt x="5729" y="153563"/>
                      <a:pt x="12797" y="153563"/>
                    </a:cubicBezTo>
                    <a:lnTo>
                      <a:pt x="153563" y="153563"/>
                    </a:lnTo>
                    <a:lnTo>
                      <a:pt x="153563" y="12797"/>
                    </a:lnTo>
                    <a:cubicBezTo>
                      <a:pt x="153563" y="5729"/>
                      <a:pt x="159292" y="0"/>
                      <a:pt x="166360" y="0"/>
                    </a:cubicBezTo>
                    <a:lnTo>
                      <a:pt x="217548" y="0"/>
                    </a:lnTo>
                    <a:cubicBezTo>
                      <a:pt x="224616" y="0"/>
                      <a:pt x="230345" y="5729"/>
                      <a:pt x="230345" y="12797"/>
                    </a:cubicBezTo>
                    <a:lnTo>
                      <a:pt x="230345" y="153563"/>
                    </a:lnTo>
                    <a:lnTo>
                      <a:pt x="371111" y="153563"/>
                    </a:lnTo>
                    <a:cubicBezTo>
                      <a:pt x="378179" y="153563"/>
                      <a:pt x="383908" y="159292"/>
                      <a:pt x="383908" y="166360"/>
                    </a:cubicBezTo>
                    <a:lnTo>
                      <a:pt x="383908" y="217548"/>
                    </a:lnTo>
                    <a:cubicBezTo>
                      <a:pt x="383908" y="224616"/>
                      <a:pt x="378179" y="230345"/>
                      <a:pt x="371111" y="230345"/>
                    </a:cubicBezTo>
                    <a:lnTo>
                      <a:pt x="230345" y="230345"/>
                    </a:lnTo>
                    <a:lnTo>
                      <a:pt x="230345" y="371111"/>
                    </a:lnTo>
                    <a:cubicBezTo>
                      <a:pt x="230345" y="378179"/>
                      <a:pt x="224616" y="383908"/>
                      <a:pt x="217548" y="383908"/>
                    </a:cubicBezTo>
                    <a:lnTo>
                      <a:pt x="166360" y="383908"/>
                    </a:lnTo>
                    <a:cubicBezTo>
                      <a:pt x="159292" y="383908"/>
                      <a:pt x="153563" y="378179"/>
                      <a:pt x="153563" y="371111"/>
                    </a:cubicBezTo>
                    <a:lnTo>
                      <a:pt x="153563" y="230345"/>
                    </a:lnTo>
                    <a:lnTo>
                      <a:pt x="12797" y="230345"/>
                    </a:lnTo>
                    <a:cubicBezTo>
                      <a:pt x="5729" y="230345"/>
                      <a:pt x="0" y="224616"/>
                      <a:pt x="0" y="2175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F0350-D327-4EBF-8FCB-FBEB144EE2BA}"/>
              </a:ext>
            </a:extLst>
          </p:cNvPr>
          <p:cNvGrpSpPr/>
          <p:nvPr/>
        </p:nvGrpSpPr>
        <p:grpSpPr>
          <a:xfrm>
            <a:off x="522330" y="2591263"/>
            <a:ext cx="1985613" cy="369332"/>
            <a:chOff x="669678" y="1780261"/>
            <a:chExt cx="1985613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4804E9-4045-49A3-B6B3-537D80062DC0}"/>
                </a:ext>
              </a:extLst>
            </p:cNvPr>
            <p:cNvSpPr txBox="1"/>
            <p:nvPr/>
          </p:nvSpPr>
          <p:spPr>
            <a:xfrm>
              <a:off x="914109" y="1780261"/>
              <a:ext cx="174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rgbClr val="103860"/>
                  </a:solidFill>
                  <a:latin typeface="Klavika" panose="020B0506040000020004" pitchFamily="34" charset="77"/>
                </a:rPr>
                <a:t>Kişisel Veri İhlali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CF8A96-2BD2-43B1-93DC-09CDCDFBA4A4}"/>
                </a:ext>
              </a:extLst>
            </p:cNvPr>
            <p:cNvGrpSpPr/>
            <p:nvPr/>
          </p:nvGrpSpPr>
          <p:grpSpPr>
            <a:xfrm>
              <a:off x="669678" y="1837950"/>
              <a:ext cx="253955" cy="253955"/>
              <a:chOff x="669678" y="1807172"/>
              <a:chExt cx="253955" cy="25395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1CE4EA5-7BC4-4384-ACF8-F7FB991C01DD}"/>
                  </a:ext>
                </a:extLst>
              </p:cNvPr>
              <p:cNvSpPr/>
              <p:nvPr/>
            </p:nvSpPr>
            <p:spPr>
              <a:xfrm>
                <a:off x="669678" y="1807172"/>
                <a:ext cx="253955" cy="253955"/>
              </a:xfrm>
              <a:prstGeom prst="ellipse">
                <a:avLst/>
              </a:prstGeom>
              <a:solidFill>
                <a:srgbClr val="179AC4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D2C8A7BE-B4AF-4BE8-B2F0-6D3197D4EBB8}"/>
                  </a:ext>
                </a:extLst>
              </p:cNvPr>
              <p:cNvSpPr/>
              <p:nvPr/>
            </p:nvSpPr>
            <p:spPr>
              <a:xfrm rot="5400000">
                <a:off x="726999" y="1864493"/>
                <a:ext cx="139312" cy="139312"/>
              </a:xfrm>
              <a:custGeom>
                <a:avLst/>
                <a:gdLst>
                  <a:gd name="connsiteX0" fmla="*/ 0 w 383908"/>
                  <a:gd name="connsiteY0" fmla="*/ 217548 h 383908"/>
                  <a:gd name="connsiteX1" fmla="*/ 0 w 383908"/>
                  <a:gd name="connsiteY1" fmla="*/ 166360 h 383908"/>
                  <a:gd name="connsiteX2" fmla="*/ 12797 w 383908"/>
                  <a:gd name="connsiteY2" fmla="*/ 153563 h 383908"/>
                  <a:gd name="connsiteX3" fmla="*/ 153563 w 383908"/>
                  <a:gd name="connsiteY3" fmla="*/ 153563 h 383908"/>
                  <a:gd name="connsiteX4" fmla="*/ 153563 w 383908"/>
                  <a:gd name="connsiteY4" fmla="*/ 12797 h 383908"/>
                  <a:gd name="connsiteX5" fmla="*/ 166360 w 383908"/>
                  <a:gd name="connsiteY5" fmla="*/ 0 h 383908"/>
                  <a:gd name="connsiteX6" fmla="*/ 217548 w 383908"/>
                  <a:gd name="connsiteY6" fmla="*/ 0 h 383908"/>
                  <a:gd name="connsiteX7" fmla="*/ 230345 w 383908"/>
                  <a:gd name="connsiteY7" fmla="*/ 12797 h 383908"/>
                  <a:gd name="connsiteX8" fmla="*/ 230345 w 383908"/>
                  <a:gd name="connsiteY8" fmla="*/ 153563 h 383908"/>
                  <a:gd name="connsiteX9" fmla="*/ 371111 w 383908"/>
                  <a:gd name="connsiteY9" fmla="*/ 153563 h 383908"/>
                  <a:gd name="connsiteX10" fmla="*/ 383908 w 383908"/>
                  <a:gd name="connsiteY10" fmla="*/ 166360 h 383908"/>
                  <a:gd name="connsiteX11" fmla="*/ 383908 w 383908"/>
                  <a:gd name="connsiteY11" fmla="*/ 217548 h 383908"/>
                  <a:gd name="connsiteX12" fmla="*/ 371111 w 383908"/>
                  <a:gd name="connsiteY12" fmla="*/ 230345 h 383908"/>
                  <a:gd name="connsiteX13" fmla="*/ 230345 w 383908"/>
                  <a:gd name="connsiteY13" fmla="*/ 230345 h 383908"/>
                  <a:gd name="connsiteX14" fmla="*/ 230345 w 383908"/>
                  <a:gd name="connsiteY14" fmla="*/ 371111 h 383908"/>
                  <a:gd name="connsiteX15" fmla="*/ 217548 w 383908"/>
                  <a:gd name="connsiteY15" fmla="*/ 383908 h 383908"/>
                  <a:gd name="connsiteX16" fmla="*/ 166360 w 383908"/>
                  <a:gd name="connsiteY16" fmla="*/ 383908 h 383908"/>
                  <a:gd name="connsiteX17" fmla="*/ 153563 w 383908"/>
                  <a:gd name="connsiteY17" fmla="*/ 371111 h 383908"/>
                  <a:gd name="connsiteX18" fmla="*/ 153563 w 383908"/>
                  <a:gd name="connsiteY18" fmla="*/ 230345 h 383908"/>
                  <a:gd name="connsiteX19" fmla="*/ 12797 w 383908"/>
                  <a:gd name="connsiteY19" fmla="*/ 230345 h 383908"/>
                  <a:gd name="connsiteX20" fmla="*/ 0 w 383908"/>
                  <a:gd name="connsiteY20" fmla="*/ 217548 h 38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3908" h="383908">
                    <a:moveTo>
                      <a:pt x="0" y="217548"/>
                    </a:moveTo>
                    <a:lnTo>
                      <a:pt x="0" y="166360"/>
                    </a:lnTo>
                    <a:cubicBezTo>
                      <a:pt x="0" y="159292"/>
                      <a:pt x="5729" y="153563"/>
                      <a:pt x="12797" y="153563"/>
                    </a:cubicBezTo>
                    <a:lnTo>
                      <a:pt x="153563" y="153563"/>
                    </a:lnTo>
                    <a:lnTo>
                      <a:pt x="153563" y="12797"/>
                    </a:lnTo>
                    <a:cubicBezTo>
                      <a:pt x="153563" y="5729"/>
                      <a:pt x="159292" y="0"/>
                      <a:pt x="166360" y="0"/>
                    </a:cubicBezTo>
                    <a:lnTo>
                      <a:pt x="217548" y="0"/>
                    </a:lnTo>
                    <a:cubicBezTo>
                      <a:pt x="224616" y="0"/>
                      <a:pt x="230345" y="5729"/>
                      <a:pt x="230345" y="12797"/>
                    </a:cubicBezTo>
                    <a:lnTo>
                      <a:pt x="230345" y="153563"/>
                    </a:lnTo>
                    <a:lnTo>
                      <a:pt x="371111" y="153563"/>
                    </a:lnTo>
                    <a:cubicBezTo>
                      <a:pt x="378179" y="153563"/>
                      <a:pt x="383908" y="159292"/>
                      <a:pt x="383908" y="166360"/>
                    </a:cubicBezTo>
                    <a:lnTo>
                      <a:pt x="383908" y="217548"/>
                    </a:lnTo>
                    <a:cubicBezTo>
                      <a:pt x="383908" y="224616"/>
                      <a:pt x="378179" y="230345"/>
                      <a:pt x="371111" y="230345"/>
                    </a:cubicBezTo>
                    <a:lnTo>
                      <a:pt x="230345" y="230345"/>
                    </a:lnTo>
                    <a:lnTo>
                      <a:pt x="230345" y="371111"/>
                    </a:lnTo>
                    <a:cubicBezTo>
                      <a:pt x="230345" y="378179"/>
                      <a:pt x="224616" y="383908"/>
                      <a:pt x="217548" y="383908"/>
                    </a:cubicBezTo>
                    <a:lnTo>
                      <a:pt x="166360" y="383908"/>
                    </a:lnTo>
                    <a:cubicBezTo>
                      <a:pt x="159292" y="383908"/>
                      <a:pt x="153563" y="378179"/>
                      <a:pt x="153563" y="371111"/>
                    </a:cubicBezTo>
                    <a:lnTo>
                      <a:pt x="153563" y="230345"/>
                    </a:lnTo>
                    <a:lnTo>
                      <a:pt x="12797" y="230345"/>
                    </a:lnTo>
                    <a:cubicBezTo>
                      <a:pt x="5729" y="230345"/>
                      <a:pt x="0" y="224616"/>
                      <a:pt x="0" y="2175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tr-TR"/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BF215D-9ABF-4076-B50D-94CF22189787}"/>
              </a:ext>
            </a:extLst>
          </p:cNvPr>
          <p:cNvCxnSpPr>
            <a:cxnSpLocks/>
          </p:cNvCxnSpPr>
          <p:nvPr/>
        </p:nvCxnSpPr>
        <p:spPr>
          <a:xfrm>
            <a:off x="374967" y="2401856"/>
            <a:ext cx="2617718" cy="0"/>
          </a:xfrm>
          <a:prstGeom prst="line">
            <a:avLst/>
          </a:prstGeom>
          <a:ln w="19050" cap="rnd">
            <a:solidFill>
              <a:srgbClr val="179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B07AC3-02D1-4C8A-8CA7-42BBE13531DD}"/>
              </a:ext>
            </a:extLst>
          </p:cNvPr>
          <p:cNvCxnSpPr>
            <a:cxnSpLocks/>
          </p:cNvCxnSpPr>
          <p:nvPr/>
        </p:nvCxnSpPr>
        <p:spPr>
          <a:xfrm flipV="1">
            <a:off x="385853" y="3124200"/>
            <a:ext cx="2618605" cy="25802"/>
          </a:xfrm>
          <a:prstGeom prst="line">
            <a:avLst/>
          </a:prstGeom>
          <a:ln w="19050" cap="rnd">
            <a:solidFill>
              <a:srgbClr val="179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8D8A4A-BE76-4B02-87E3-53D2987A6F1D}"/>
              </a:ext>
            </a:extLst>
          </p:cNvPr>
          <p:cNvGrpSpPr/>
          <p:nvPr/>
        </p:nvGrpSpPr>
        <p:grpSpPr>
          <a:xfrm>
            <a:off x="522330" y="3339408"/>
            <a:ext cx="2320640" cy="646331"/>
            <a:chOff x="669678" y="1780261"/>
            <a:chExt cx="2320640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BEBF7A-19CC-4D87-8F61-858E734B19CE}"/>
                </a:ext>
              </a:extLst>
            </p:cNvPr>
            <p:cNvSpPr txBox="1"/>
            <p:nvPr/>
          </p:nvSpPr>
          <p:spPr>
            <a:xfrm>
              <a:off x="914109" y="1780261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rgbClr val="103860"/>
                  </a:solidFill>
                  <a:latin typeface="Klavika" panose="020B0506040000020004" pitchFamily="34" charset="77"/>
                </a:rPr>
                <a:t>Hata, ihmal sonucu </a:t>
              </a:r>
            </a:p>
            <a:p>
              <a:r>
                <a:rPr lang="tr-TR" b="1" dirty="0">
                  <a:solidFill>
                    <a:srgbClr val="103860"/>
                  </a:solidFill>
                  <a:latin typeface="Klavika" panose="020B0506040000020004" pitchFamily="34" charset="77"/>
                </a:rPr>
                <a:t>oluşan zararlar</a:t>
              </a:r>
              <a:endParaRPr lang="en" b="1" dirty="0">
                <a:solidFill>
                  <a:srgbClr val="103860"/>
                </a:solidFill>
                <a:latin typeface="Klavika" panose="020B0506040000020004" pitchFamily="34" charset="77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11A700-7B56-4D68-8DF1-9C9CB032F1C3}"/>
                </a:ext>
              </a:extLst>
            </p:cNvPr>
            <p:cNvGrpSpPr/>
            <p:nvPr/>
          </p:nvGrpSpPr>
          <p:grpSpPr>
            <a:xfrm>
              <a:off x="669678" y="1837950"/>
              <a:ext cx="253955" cy="253955"/>
              <a:chOff x="669678" y="1807172"/>
              <a:chExt cx="253955" cy="25395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AEA5CD3-7C1B-4051-93C9-8EF817B78CD5}"/>
                  </a:ext>
                </a:extLst>
              </p:cNvPr>
              <p:cNvSpPr/>
              <p:nvPr/>
            </p:nvSpPr>
            <p:spPr>
              <a:xfrm>
                <a:off x="669678" y="1807172"/>
                <a:ext cx="253955" cy="253955"/>
              </a:xfrm>
              <a:prstGeom prst="ellipse">
                <a:avLst/>
              </a:prstGeom>
              <a:solidFill>
                <a:srgbClr val="179AC4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E4358CC4-8A81-4FC7-980A-60039D418395}"/>
                  </a:ext>
                </a:extLst>
              </p:cNvPr>
              <p:cNvSpPr/>
              <p:nvPr/>
            </p:nvSpPr>
            <p:spPr>
              <a:xfrm rot="5400000">
                <a:off x="726999" y="1864493"/>
                <a:ext cx="139312" cy="139312"/>
              </a:xfrm>
              <a:custGeom>
                <a:avLst/>
                <a:gdLst>
                  <a:gd name="connsiteX0" fmla="*/ 0 w 383908"/>
                  <a:gd name="connsiteY0" fmla="*/ 217548 h 383908"/>
                  <a:gd name="connsiteX1" fmla="*/ 0 w 383908"/>
                  <a:gd name="connsiteY1" fmla="*/ 166360 h 383908"/>
                  <a:gd name="connsiteX2" fmla="*/ 12797 w 383908"/>
                  <a:gd name="connsiteY2" fmla="*/ 153563 h 383908"/>
                  <a:gd name="connsiteX3" fmla="*/ 153563 w 383908"/>
                  <a:gd name="connsiteY3" fmla="*/ 153563 h 383908"/>
                  <a:gd name="connsiteX4" fmla="*/ 153563 w 383908"/>
                  <a:gd name="connsiteY4" fmla="*/ 12797 h 383908"/>
                  <a:gd name="connsiteX5" fmla="*/ 166360 w 383908"/>
                  <a:gd name="connsiteY5" fmla="*/ 0 h 383908"/>
                  <a:gd name="connsiteX6" fmla="*/ 217548 w 383908"/>
                  <a:gd name="connsiteY6" fmla="*/ 0 h 383908"/>
                  <a:gd name="connsiteX7" fmla="*/ 230345 w 383908"/>
                  <a:gd name="connsiteY7" fmla="*/ 12797 h 383908"/>
                  <a:gd name="connsiteX8" fmla="*/ 230345 w 383908"/>
                  <a:gd name="connsiteY8" fmla="*/ 153563 h 383908"/>
                  <a:gd name="connsiteX9" fmla="*/ 371111 w 383908"/>
                  <a:gd name="connsiteY9" fmla="*/ 153563 h 383908"/>
                  <a:gd name="connsiteX10" fmla="*/ 383908 w 383908"/>
                  <a:gd name="connsiteY10" fmla="*/ 166360 h 383908"/>
                  <a:gd name="connsiteX11" fmla="*/ 383908 w 383908"/>
                  <a:gd name="connsiteY11" fmla="*/ 217548 h 383908"/>
                  <a:gd name="connsiteX12" fmla="*/ 371111 w 383908"/>
                  <a:gd name="connsiteY12" fmla="*/ 230345 h 383908"/>
                  <a:gd name="connsiteX13" fmla="*/ 230345 w 383908"/>
                  <a:gd name="connsiteY13" fmla="*/ 230345 h 383908"/>
                  <a:gd name="connsiteX14" fmla="*/ 230345 w 383908"/>
                  <a:gd name="connsiteY14" fmla="*/ 371111 h 383908"/>
                  <a:gd name="connsiteX15" fmla="*/ 217548 w 383908"/>
                  <a:gd name="connsiteY15" fmla="*/ 383908 h 383908"/>
                  <a:gd name="connsiteX16" fmla="*/ 166360 w 383908"/>
                  <a:gd name="connsiteY16" fmla="*/ 383908 h 383908"/>
                  <a:gd name="connsiteX17" fmla="*/ 153563 w 383908"/>
                  <a:gd name="connsiteY17" fmla="*/ 371111 h 383908"/>
                  <a:gd name="connsiteX18" fmla="*/ 153563 w 383908"/>
                  <a:gd name="connsiteY18" fmla="*/ 230345 h 383908"/>
                  <a:gd name="connsiteX19" fmla="*/ 12797 w 383908"/>
                  <a:gd name="connsiteY19" fmla="*/ 230345 h 383908"/>
                  <a:gd name="connsiteX20" fmla="*/ 0 w 383908"/>
                  <a:gd name="connsiteY20" fmla="*/ 217548 h 38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3908" h="383908">
                    <a:moveTo>
                      <a:pt x="0" y="217548"/>
                    </a:moveTo>
                    <a:lnTo>
                      <a:pt x="0" y="166360"/>
                    </a:lnTo>
                    <a:cubicBezTo>
                      <a:pt x="0" y="159292"/>
                      <a:pt x="5729" y="153563"/>
                      <a:pt x="12797" y="153563"/>
                    </a:cubicBezTo>
                    <a:lnTo>
                      <a:pt x="153563" y="153563"/>
                    </a:lnTo>
                    <a:lnTo>
                      <a:pt x="153563" y="12797"/>
                    </a:lnTo>
                    <a:cubicBezTo>
                      <a:pt x="153563" y="5729"/>
                      <a:pt x="159292" y="0"/>
                      <a:pt x="166360" y="0"/>
                    </a:cubicBezTo>
                    <a:lnTo>
                      <a:pt x="217548" y="0"/>
                    </a:lnTo>
                    <a:cubicBezTo>
                      <a:pt x="224616" y="0"/>
                      <a:pt x="230345" y="5729"/>
                      <a:pt x="230345" y="12797"/>
                    </a:cubicBezTo>
                    <a:lnTo>
                      <a:pt x="230345" y="153563"/>
                    </a:lnTo>
                    <a:lnTo>
                      <a:pt x="371111" y="153563"/>
                    </a:lnTo>
                    <a:cubicBezTo>
                      <a:pt x="378179" y="153563"/>
                      <a:pt x="383908" y="159292"/>
                      <a:pt x="383908" y="166360"/>
                    </a:cubicBezTo>
                    <a:lnTo>
                      <a:pt x="383908" y="217548"/>
                    </a:lnTo>
                    <a:cubicBezTo>
                      <a:pt x="383908" y="224616"/>
                      <a:pt x="378179" y="230345"/>
                      <a:pt x="371111" y="230345"/>
                    </a:cubicBezTo>
                    <a:lnTo>
                      <a:pt x="230345" y="230345"/>
                    </a:lnTo>
                    <a:lnTo>
                      <a:pt x="230345" y="371111"/>
                    </a:lnTo>
                    <a:cubicBezTo>
                      <a:pt x="230345" y="378179"/>
                      <a:pt x="224616" y="383908"/>
                      <a:pt x="217548" y="383908"/>
                    </a:cubicBezTo>
                    <a:lnTo>
                      <a:pt x="166360" y="383908"/>
                    </a:lnTo>
                    <a:cubicBezTo>
                      <a:pt x="159292" y="383908"/>
                      <a:pt x="153563" y="378179"/>
                      <a:pt x="153563" y="371111"/>
                    </a:cubicBezTo>
                    <a:lnTo>
                      <a:pt x="153563" y="230345"/>
                    </a:lnTo>
                    <a:lnTo>
                      <a:pt x="12797" y="230345"/>
                    </a:lnTo>
                    <a:cubicBezTo>
                      <a:pt x="5729" y="230345"/>
                      <a:pt x="0" y="224616"/>
                      <a:pt x="0" y="2175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C50D2A8-C893-41E5-AA6A-A98C37B10346}"/>
              </a:ext>
            </a:extLst>
          </p:cNvPr>
          <p:cNvSpPr txBox="1"/>
          <p:nvPr/>
        </p:nvSpPr>
        <p:spPr>
          <a:xfrm>
            <a:off x="3977691" y="4047584"/>
            <a:ext cx="18243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9AC4"/>
              </a:buClr>
            </a:pPr>
            <a:r>
              <a:rPr lang="tr-TR" sz="1300" b="1" u="sng" dirty="0">
                <a:solidFill>
                  <a:schemeClr val="bg1"/>
                </a:solidFill>
                <a:latin typeface="Klavika" panose="020B0506040000020004" pitchFamily="34" charset="77"/>
              </a:rPr>
              <a:t>Kar Kaybı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Sigortalının </a:t>
            </a:r>
          </a:p>
          <a:p>
            <a:pPr>
              <a:buClr>
                <a:srgbClr val="179AC4"/>
              </a:buClr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faaliyetinin durması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B1FD03-880B-48B1-B9E5-89E8301D0376}"/>
              </a:ext>
            </a:extLst>
          </p:cNvPr>
          <p:cNvSpPr txBox="1"/>
          <p:nvPr/>
        </p:nvSpPr>
        <p:spPr>
          <a:xfrm>
            <a:off x="5643532" y="4047585"/>
            <a:ext cx="176522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9AC4"/>
              </a:buClr>
            </a:pPr>
            <a:r>
              <a:rPr lang="tr-TR" sz="1300" b="1" u="sng" dirty="0">
                <a:solidFill>
                  <a:schemeClr val="bg1"/>
                </a:solidFill>
                <a:latin typeface="Klavika" panose="020B0506040000020004" pitchFamily="34" charset="77"/>
              </a:rPr>
              <a:t>Ek Maliyetler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IT, Hukuk, PR vb.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Veri toplama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İdari Para Cezaları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Bildirim Giderleri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PSI DSS Cezası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Fidye ödemesi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E6672-9DD8-491F-BD17-CFB2FDA6CD14}"/>
              </a:ext>
            </a:extLst>
          </p:cNvPr>
          <p:cNvSpPr txBox="1"/>
          <p:nvPr/>
        </p:nvSpPr>
        <p:spPr>
          <a:xfrm>
            <a:off x="7567227" y="4047585"/>
            <a:ext cx="2034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u="sng" dirty="0">
                <a:solidFill>
                  <a:schemeClr val="bg1"/>
                </a:solidFill>
                <a:latin typeface="Klavika" panose="020B0506040000020004" pitchFamily="34" charset="77"/>
              </a:rPr>
              <a:t>Sorumluluk ve Tazminatlar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Hukuki Giderler</a:t>
            </a:r>
          </a:p>
          <a:p>
            <a:pPr marL="136525" indent="-136525">
              <a:buClr>
                <a:srgbClr val="179AC4"/>
              </a:buClr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bg1"/>
                </a:solidFill>
                <a:latin typeface="Klavika" panose="020B0506040000020004" pitchFamily="34" charset="77"/>
              </a:rPr>
              <a:t>Tazminat ödemesi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543B8A-E9BD-4F48-9D5C-63F58A161F0A}"/>
              </a:ext>
            </a:extLst>
          </p:cNvPr>
          <p:cNvSpPr txBox="1"/>
          <p:nvPr/>
        </p:nvSpPr>
        <p:spPr>
          <a:xfrm>
            <a:off x="390628" y="346979"/>
            <a:ext cx="516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SİBER vs ELEKTRONİK SUÇ SİGORTASI</a:t>
            </a:r>
            <a:endParaRPr lang="en" sz="2000" b="1" dirty="0">
              <a:solidFill>
                <a:srgbClr val="103860"/>
              </a:solidFill>
              <a:latin typeface="Klavika" panose="020B050604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92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-1.85185E-6 L -4.16667E-7 0.0257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8.33333E-7 -1.48148E-6 L -8.33333E-7 0.0257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25E-6 3.7037E-7 L 1.25E-6 0.02569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5E-6 2.59259E-6 L -2.5E-6 0.02569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8.33333E-7 2.22222E-6 L -8.33333E-7 0.02569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2.22222E-6 L 3.33333E-6 0.02569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54167E-6 4.81481E-6 L -3.54167E-6 0.02569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3.33333E-6 L 3.33333E-6 0.0257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66667E-6 -7.40741E-7 L -1.66667E-6 0.025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54167E-6 -4.07407E-6 L 3.54167E-6 0.0257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54167E-6 -4.07407E-6 L 3.54167E-6 0.0257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3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3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36" grpId="0"/>
      <p:bldP spid="36" grpId="1"/>
      <p:bldP spid="37" grpId="0"/>
      <p:bldP spid="37" grpId="1"/>
      <p:bldP spid="38" grpId="0"/>
      <p:bldP spid="38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08F7AAC3-5F08-42ED-89B9-DFDE8459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81" y="798149"/>
            <a:ext cx="9339082" cy="52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269E-C6C4-435F-B39E-2128DFBC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5" y="3095347"/>
            <a:ext cx="8596668" cy="1320800"/>
          </a:xfrm>
        </p:spPr>
        <p:txBody>
          <a:bodyPr/>
          <a:lstStyle/>
          <a:p>
            <a:r>
              <a:rPr lang="tr-TR" dirty="0"/>
              <a:t>				</a:t>
            </a:r>
            <a:r>
              <a:rPr lang="tr-TR" sz="4400" b="1" dirty="0">
                <a:solidFill>
                  <a:srgbClr val="002060"/>
                </a:solidFill>
              </a:rPr>
              <a:t>SORULAR VE CEVAPLAR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0090-5B74-402D-8B78-57A1FDCA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21" y="1908698"/>
            <a:ext cx="9443210" cy="1300085"/>
          </a:xfrm>
        </p:spPr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		KATILIMINIZ İÇİN TEŞEKKÜR EDERİZ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E1D2FB-C557-4588-A26D-01F3E1B4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32" y="3098307"/>
            <a:ext cx="5691601" cy="32278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accent3">
                    <a:lumMod val="50000"/>
                  </a:schemeClr>
                </a:solidFill>
              </a:rPr>
              <a:t>İLETİŞİM BİLGİLERİ</a:t>
            </a:r>
          </a:p>
          <a:p>
            <a:pPr marL="0" indent="0">
              <a:buNone/>
            </a:pP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SEVTAP İZGİ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Sevtap.izgi@integrabroker.com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tr-TR" u="sng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549 809 15 14</a:t>
            </a:r>
            <a:endParaRPr lang="tr-TR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İPEK ÜNAL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İpek.unal@integrabroker.com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u="sng" dirty="0">
                <a:solidFill>
                  <a:schemeClr val="accent3">
                    <a:lumMod val="50000"/>
                  </a:schemeClr>
                </a:solidFill>
              </a:rPr>
              <a:t>/549 799 90 30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4C4B2E-D969-44AA-BC4E-602A2D3A9D31}"/>
              </a:ext>
            </a:extLst>
          </p:cNvPr>
          <p:cNvSpPr/>
          <p:nvPr/>
        </p:nvSpPr>
        <p:spPr>
          <a:xfrm>
            <a:off x="2627790" y="3098307"/>
            <a:ext cx="5601810" cy="320483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0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97943-DF82-4A7C-8CBC-E14B57E98483}"/>
              </a:ext>
            </a:extLst>
          </p:cNvPr>
          <p:cNvSpPr txBox="1"/>
          <p:nvPr/>
        </p:nvSpPr>
        <p:spPr>
          <a:xfrm>
            <a:off x="491613" y="744718"/>
            <a:ext cx="9556954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lacak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risklerine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riskin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transferinde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özümler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5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ransfer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edilen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risklerin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tanımı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Kredi Sigortası sektöründe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oyuncular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pazar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payları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transferinde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alternatif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çözümler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Kredi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Sigortası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Destek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uygulamalar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)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Özel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Sektör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Kredi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Sigortası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 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Eximbank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karşılaştırması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Kredi Sigortası - Ticaret Finansmanı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tr-TR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osyal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ühendislik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oluşan zararlar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6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mühendislik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karşılaşılan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mühendislik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hadiseleri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nelerdir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Kurumlar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riske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nasıl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korunabilir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farkındalık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risk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yönetimi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risk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transferi</a:t>
            </a:r>
            <a:r>
              <a:rPr lang="tr-TR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57250" lvl="2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Riskin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hangi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sigorta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teminatları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sağlanabilir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5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7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7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&amp; Cevap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51E62-18D6-49E8-B5D0-BEF6D333A463}"/>
              </a:ext>
            </a:extLst>
          </p:cNvPr>
          <p:cNvSpPr txBox="1"/>
          <p:nvPr/>
        </p:nvSpPr>
        <p:spPr>
          <a:xfrm>
            <a:off x="218257" y="27943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103860"/>
                </a:solidFill>
                <a:latin typeface="Klavika" panose="020B0506040000020004" pitchFamily="34" charset="77"/>
              </a:rPr>
              <a:t>İÇERİK</a:t>
            </a:r>
          </a:p>
        </p:txBody>
      </p:sp>
    </p:spTree>
    <p:extLst>
      <p:ext uri="{BB962C8B-B14F-4D97-AF65-F5344CB8AC3E}">
        <p14:creationId xmlns:p14="http://schemas.microsoft.com/office/powerpoint/2010/main" val="24823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8BCD3-4D43-4D9B-84A6-28B51342C2F4}"/>
              </a:ext>
            </a:extLst>
          </p:cNvPr>
          <p:cNvSpPr txBox="1"/>
          <p:nvPr/>
        </p:nvSpPr>
        <p:spPr>
          <a:xfrm>
            <a:off x="177580" y="722486"/>
            <a:ext cx="1201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 Risk yönetiminde temel esas, </a:t>
            </a:r>
            <a:r>
              <a:rPr lang="tr-T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riskleri probleme dönüşmeden önce tespit edip, ölçülebilir ve  transfer edilebilir hale </a:t>
            </a:r>
          </a:p>
          <a:p>
            <a:r>
              <a:rPr lang="tr-T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getirerek azaltabilmek ve transfer edilemeyecek niteliktekileri de doğru analizler ile izlenebilirliğini sağlayarak taşıyabilmektir. </a:t>
            </a:r>
          </a:p>
          <a:p>
            <a:br>
              <a:rPr lang="tr-T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Böylece sürdürebilir karlılık, düşük maliyetli finansman imkanları ve nakit akışının doğru yönetimi sağlanabilir.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B2C00-FA99-4E78-802D-BFF32819A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5"/>
          <a:stretch/>
        </p:blipFill>
        <p:spPr>
          <a:xfrm>
            <a:off x="4494989" y="1779810"/>
            <a:ext cx="4861367" cy="3499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2B8F5-09EC-40AB-B59E-A37D36AF09D3}"/>
              </a:ext>
            </a:extLst>
          </p:cNvPr>
          <p:cNvSpPr txBox="1"/>
          <p:nvPr/>
        </p:nvSpPr>
        <p:spPr>
          <a:xfrm>
            <a:off x="177580" y="249934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103860"/>
                </a:solidFill>
                <a:latin typeface="Klavika" panose="020B0506040000020004" pitchFamily="34" charset="77"/>
              </a:rPr>
              <a:t>ALACAK RİSK YÖNETİMİNDE TRANSFER EDİLEN RİSKLER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0637B-37BB-4CD3-96D0-CE57BE325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" t="-607" r="72327" b="607"/>
          <a:stretch/>
        </p:blipFill>
        <p:spPr>
          <a:xfrm>
            <a:off x="1488248" y="1779811"/>
            <a:ext cx="2064615" cy="3499109"/>
          </a:xfrm>
          <a:prstGeom prst="rect">
            <a:avLst/>
          </a:prstGeom>
        </p:spPr>
      </p:pic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7E3DAC36-C844-48F4-B9ED-C68880E4C5CB}"/>
              </a:ext>
            </a:extLst>
          </p:cNvPr>
          <p:cNvSpPr/>
          <p:nvPr/>
        </p:nvSpPr>
        <p:spPr>
          <a:xfrm>
            <a:off x="2915109" y="5059680"/>
            <a:ext cx="2217634" cy="1548386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tr-TR" sz="1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poliçenin imzalandığı ülkelerdeki </a:t>
            </a:r>
            <a:r>
              <a:rPr lang="tr-TR" sz="1400" b="1" i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yerel hukuk</a:t>
            </a:r>
            <a:r>
              <a:rPr lang="tr-TR" sz="1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geçerlidir.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236AD-611C-4833-9875-0C3BA0EA751B}"/>
              </a:ext>
            </a:extLst>
          </p:cNvPr>
          <p:cNvSpPr txBox="1"/>
          <p:nvPr/>
        </p:nvSpPr>
        <p:spPr>
          <a:xfrm>
            <a:off x="177580" y="249934"/>
            <a:ext cx="639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103860"/>
                </a:solidFill>
                <a:latin typeface="Klavika" panose="020B0506040000020004" pitchFamily="34" charset="77"/>
              </a:rPr>
              <a:t>KREDİ SİGORTASI SEKTÖRÜ OYUNCULAR &amp; PAZAR PAYLARI - 2020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7EF2CB-8F22-4CB8-8381-30B705B9D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851698"/>
              </p:ext>
            </p:extLst>
          </p:nvPr>
        </p:nvGraphicFramePr>
        <p:xfrm>
          <a:off x="-844821" y="1088242"/>
          <a:ext cx="6401978" cy="468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FEC76C-806A-44AD-94E1-E86F20CBE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12838"/>
              </p:ext>
            </p:extLst>
          </p:nvPr>
        </p:nvGraphicFramePr>
        <p:xfrm>
          <a:off x="4231609" y="1088242"/>
          <a:ext cx="6697648" cy="466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6F8AA5-B79D-42BB-99A6-8EDF9D852700}"/>
              </a:ext>
            </a:extLst>
          </p:cNvPr>
          <p:cNvSpPr txBox="1"/>
          <p:nvPr/>
        </p:nvSpPr>
        <p:spPr>
          <a:xfrm>
            <a:off x="6194181" y="5906991"/>
            <a:ext cx="433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 Pazar payı  (Eximbank hariçtir)</a:t>
            </a:r>
            <a:endParaRPr lang="tr-TR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5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1F640-ADA4-459A-82E7-5EF5842DF110}"/>
              </a:ext>
            </a:extLst>
          </p:cNvPr>
          <p:cNvSpPr txBox="1"/>
          <p:nvPr/>
        </p:nvSpPr>
        <p:spPr>
          <a:xfrm>
            <a:off x="177581" y="668595"/>
            <a:ext cx="3853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Kredi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sigortası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kapsamında</a:t>
            </a:r>
            <a:r>
              <a:rPr lang="tr-T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 uygulamalar;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   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Topliner  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DCL</a:t>
            </a:r>
            <a:endParaRPr lang="tr-TR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Teminat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istisnası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Overdue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bildirim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istisnası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htilaflı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borç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halinde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tazmin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hakkı</a:t>
            </a:r>
            <a:endParaRPr lang="tr-TR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Surety 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endParaRPr lang="tr-TR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EB233-C965-40F2-B322-F2DDBA6FFE7C}"/>
              </a:ext>
            </a:extLst>
          </p:cNvPr>
          <p:cNvSpPr txBox="1"/>
          <p:nvPr/>
        </p:nvSpPr>
        <p:spPr>
          <a:xfrm>
            <a:off x="382728" y="3976890"/>
            <a:ext cx="94927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tr-TR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XoL Poliçenin Avantajları</a:t>
            </a:r>
          </a:p>
          <a:p>
            <a:endParaRPr lang="tr-TR" b="1" u="sng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1600" b="1" i="1" dirty="0">
                <a:latin typeface="Calibri" panose="020F0502020204030204" pitchFamily="34" charset="0"/>
              </a:rPr>
              <a:t>XoL poliçe, belli bir tutardan </a:t>
            </a:r>
            <a:r>
              <a:rPr lang="tr-T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sonra hasar opsiyonu olan poliçe modelidir. </a:t>
            </a: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Prim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maliyetinin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saptanmasında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geçmiş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hasarlar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ve </a:t>
            </a:r>
            <a:r>
              <a:rPr lang="en-US" sz="1600" b="1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hasar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muafiyeti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için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belirlenecek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tutar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önemli</a:t>
            </a:r>
            <a:r>
              <a:rPr lang="tr-TR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bir kriter</a:t>
            </a:r>
            <a:r>
              <a:rPr lang="tr-TR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  <a:p>
            <a:endParaRPr lang="en-US" sz="16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Müşteri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ülke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ekonomik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koşullarından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etkilenmeksizin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limitler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koru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nur.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Bütün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poliçenin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DCL limit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ile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yönetilme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kolaylığı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max.tutar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mevcut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alacak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riskine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göre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değerlendiriliyor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Esnek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poliçe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şartları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mevcuttur.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Poliçede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taşınabilecek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max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toplam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DCL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tutarı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belirlen</a:t>
            </a:r>
            <a:r>
              <a:rPr lang="tr-TR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ir.</a:t>
            </a:r>
          </a:p>
          <a:p>
            <a:pPr lvl="0"/>
            <a:endParaRPr lang="tr-T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6F2FB-26B6-462A-8CAD-3FB0AEE9DF03}"/>
              </a:ext>
            </a:extLst>
          </p:cNvPr>
          <p:cNvSpPr txBox="1"/>
          <p:nvPr/>
        </p:nvSpPr>
        <p:spPr>
          <a:xfrm>
            <a:off x="4722829" y="1150069"/>
            <a:ext cx="5625396" cy="235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Destek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uygulamalar</a:t>
            </a:r>
            <a:r>
              <a:rPr lang="tr-T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</a:p>
          <a:p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 (Retention of Title)  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Bill of exchange 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Eximbank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birlikte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poliçe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kullanım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avantajı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yaratılması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Teminat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mektubu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(ICC- URDG 758)  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özelindeki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istisnalar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205F-E64B-40E8-9DB2-29CE9C45F4AB}"/>
              </a:ext>
            </a:extLst>
          </p:cNvPr>
          <p:cNvSpPr txBox="1"/>
          <p:nvPr/>
        </p:nvSpPr>
        <p:spPr>
          <a:xfrm>
            <a:off x="492212" y="122115"/>
            <a:ext cx="497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RİSK TRANSFERİNDE ALTERNATİF ÇÖZÜMLER </a:t>
            </a:r>
          </a:p>
        </p:txBody>
      </p:sp>
    </p:spTree>
    <p:extLst>
      <p:ext uri="{BB962C8B-B14F-4D97-AF65-F5344CB8AC3E}">
        <p14:creationId xmlns:p14="http://schemas.microsoft.com/office/powerpoint/2010/main" val="39957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43ED2-5B54-4EF0-B30E-B04AC198094A}"/>
              </a:ext>
            </a:extLst>
          </p:cNvPr>
          <p:cNvSpPr txBox="1"/>
          <p:nvPr/>
        </p:nvSpPr>
        <p:spPr>
          <a:xfrm>
            <a:off x="177580" y="249934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103860"/>
                </a:solidFill>
                <a:latin typeface="Klavika" panose="020B0506040000020004" pitchFamily="34" charset="77"/>
              </a:rPr>
              <a:t>EXIMBANK – ÖZEL SEKTÖR ALACAK SİGORTASI KARŞILAŞTIRMASI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D1A383-68D0-4613-896A-CFD3C8A8C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955"/>
              </p:ext>
            </p:extLst>
          </p:nvPr>
        </p:nvGraphicFramePr>
        <p:xfrm>
          <a:off x="416559" y="619266"/>
          <a:ext cx="10593634" cy="581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5133231" imgH="8298101" progId="Excel.Sheet.12">
                  <p:embed/>
                </p:oleObj>
              </mc:Choice>
              <mc:Fallback>
                <p:oleObj name="Worksheet" r:id="rId3" imgW="15133231" imgH="82981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59" y="619266"/>
                        <a:ext cx="10593634" cy="581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4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5B078-8F13-4F88-865D-B518AE9BB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80" y="702304"/>
            <a:ext cx="9446772" cy="606075"/>
          </a:xfrm>
        </p:spPr>
        <p:txBody>
          <a:bodyPr>
            <a:noAutofit/>
          </a:bodyPr>
          <a:lstStyle/>
          <a:p>
            <a:r>
              <a:rPr lang="en-US" dirty="0" err="1"/>
              <a:t>Kredi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teminatı</a:t>
            </a:r>
            <a:r>
              <a:rPr lang="en-US" dirty="0"/>
              <a:t> </a:t>
            </a:r>
            <a:r>
              <a:rPr lang="en-US" dirty="0" err="1"/>
              <a:t>altındaki</a:t>
            </a:r>
            <a:r>
              <a:rPr lang="en-US" dirty="0"/>
              <a:t> </a:t>
            </a:r>
            <a:r>
              <a:rPr lang="en-US" dirty="0" err="1"/>
              <a:t>alacaklarımızı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ve/</a:t>
            </a:r>
            <a:r>
              <a:rPr lang="en-US" dirty="0" err="1"/>
              <a:t>veya</a:t>
            </a:r>
            <a:r>
              <a:rPr lang="en-US" dirty="0"/>
              <a:t> factoring </a:t>
            </a:r>
            <a:r>
              <a:rPr lang="en-US" dirty="0" err="1"/>
              <a:t>kuruluşlarına</a:t>
            </a:r>
            <a:r>
              <a:rPr lang="en-US" dirty="0"/>
              <a:t> </a:t>
            </a:r>
            <a:r>
              <a:rPr lang="en-US" b="1" dirty="0" err="1"/>
              <a:t>gayrikabili</a:t>
            </a:r>
            <a:r>
              <a:rPr lang="en-US" b="1" dirty="0"/>
              <a:t> r</a:t>
            </a:r>
            <a:r>
              <a:rPr lang="tr-TR" b="1" dirty="0"/>
              <a:t>ü</a:t>
            </a:r>
            <a:r>
              <a:rPr lang="en-US" b="1" dirty="0"/>
              <a:t>cu transfer </a:t>
            </a:r>
            <a:r>
              <a:rPr lang="en-US" b="1" dirty="0" err="1"/>
              <a:t>ederek</a:t>
            </a:r>
            <a:r>
              <a:rPr lang="en-US" b="1" dirty="0"/>
              <a:t> </a:t>
            </a:r>
            <a:r>
              <a:rPr lang="en-US" b="1" dirty="0" err="1"/>
              <a:t>düşük</a:t>
            </a:r>
            <a:r>
              <a:rPr lang="en-US" b="1" dirty="0"/>
              <a:t> </a:t>
            </a:r>
            <a:r>
              <a:rPr lang="en-US" b="1" dirty="0" err="1"/>
              <a:t>maliyetli</a:t>
            </a:r>
            <a:r>
              <a:rPr lang="en-US" b="1" dirty="0"/>
              <a:t> </a:t>
            </a:r>
            <a:r>
              <a:rPr lang="en-US" b="1" dirty="0" err="1"/>
              <a:t>finansman</a:t>
            </a:r>
            <a:r>
              <a:rPr lang="en-US" b="1" dirty="0"/>
              <a:t> </a:t>
            </a:r>
            <a:r>
              <a:rPr lang="en-US" b="1" dirty="0" err="1"/>
              <a:t>olanağı</a:t>
            </a:r>
            <a:r>
              <a:rPr lang="en-US" b="1" dirty="0"/>
              <a:t> </a:t>
            </a:r>
            <a:r>
              <a:rPr lang="en-US" dirty="0" err="1"/>
              <a:t>yaratabiliriz</a:t>
            </a:r>
            <a:r>
              <a:rPr lang="en-US" dirty="0"/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38030-B573-47E4-8ABC-D2694A412822}"/>
              </a:ext>
            </a:extLst>
          </p:cNvPr>
          <p:cNvSpPr txBox="1"/>
          <p:nvPr/>
        </p:nvSpPr>
        <p:spPr>
          <a:xfrm>
            <a:off x="177580" y="249934"/>
            <a:ext cx="41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103860"/>
                </a:solidFill>
                <a:latin typeface="Klavika" panose="020B0506040000020004" pitchFamily="34" charset="77"/>
              </a:rPr>
              <a:t>KREDİ SİGORTASI – TİCARET FİNANSMANI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53E0E-BEF1-4CF4-A973-58776902DB81}"/>
              </a:ext>
            </a:extLst>
          </p:cNvPr>
          <p:cNvSpPr/>
          <p:nvPr/>
        </p:nvSpPr>
        <p:spPr>
          <a:xfrm>
            <a:off x="436134" y="1388348"/>
            <a:ext cx="908704" cy="4787398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</a:rPr>
              <a:t>İhracatçı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7ECF1-5603-487B-AB8A-63FF08E9F069}"/>
              </a:ext>
            </a:extLst>
          </p:cNvPr>
          <p:cNvSpPr/>
          <p:nvPr/>
        </p:nvSpPr>
        <p:spPr>
          <a:xfrm>
            <a:off x="8842030" y="1345006"/>
            <a:ext cx="707135" cy="483074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</a:rPr>
              <a:t>Alıcı Firma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88459E-8444-4D92-86B9-E4988519B563}"/>
              </a:ext>
            </a:extLst>
          </p:cNvPr>
          <p:cNvSpPr/>
          <p:nvPr/>
        </p:nvSpPr>
        <p:spPr>
          <a:xfrm>
            <a:off x="6513494" y="2040178"/>
            <a:ext cx="1136228" cy="381315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</a:rPr>
              <a:t>Banka veya Faktoring Şirketi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16B4F98-5DBC-4D15-B1F3-D4858ACDBD70}"/>
              </a:ext>
            </a:extLst>
          </p:cNvPr>
          <p:cNvSpPr/>
          <p:nvPr/>
        </p:nvSpPr>
        <p:spPr>
          <a:xfrm>
            <a:off x="1463053" y="1480789"/>
            <a:ext cx="7223748" cy="6001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6ED56-F9A4-4398-B416-D4D76A33192C}"/>
              </a:ext>
            </a:extLst>
          </p:cNvPr>
          <p:cNvSpPr txBox="1"/>
          <p:nvPr/>
        </p:nvSpPr>
        <p:spPr>
          <a:xfrm>
            <a:off x="1507768" y="1652744"/>
            <a:ext cx="4494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1. İhracatçı satış kontratına uygun olarak malları ihraç eder.</a:t>
            </a:r>
            <a:endParaRPr lang="en-US" sz="1200" b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9BAFDE1-605D-4D50-90E4-60B9FAD75DD9}"/>
              </a:ext>
            </a:extLst>
          </p:cNvPr>
          <p:cNvSpPr/>
          <p:nvPr/>
        </p:nvSpPr>
        <p:spPr>
          <a:xfrm>
            <a:off x="1464865" y="2941718"/>
            <a:ext cx="4991427" cy="56664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AC0B79E-2EC0-4FD4-883D-F30729412E84}"/>
              </a:ext>
            </a:extLst>
          </p:cNvPr>
          <p:cNvSpPr/>
          <p:nvPr/>
        </p:nvSpPr>
        <p:spPr>
          <a:xfrm rot="10800000">
            <a:off x="1440921" y="3633782"/>
            <a:ext cx="4867530" cy="5713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447DF70-D651-4D43-B85A-667EBE70226B}"/>
              </a:ext>
            </a:extLst>
          </p:cNvPr>
          <p:cNvSpPr/>
          <p:nvPr/>
        </p:nvSpPr>
        <p:spPr>
          <a:xfrm rot="10800000">
            <a:off x="1445528" y="5804487"/>
            <a:ext cx="7223748" cy="51127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7D45F7-9773-4853-8D2F-51C6B405398F}"/>
              </a:ext>
            </a:extLst>
          </p:cNvPr>
          <p:cNvSpPr/>
          <p:nvPr/>
        </p:nvSpPr>
        <p:spPr>
          <a:xfrm rot="10800000">
            <a:off x="7800910" y="5103876"/>
            <a:ext cx="868365" cy="51127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B431A-1EF0-4D1B-B12E-640546C6E722}"/>
              </a:ext>
            </a:extLst>
          </p:cNvPr>
          <p:cNvSpPr txBox="1"/>
          <p:nvPr/>
        </p:nvSpPr>
        <p:spPr>
          <a:xfrm>
            <a:off x="7598922" y="4498774"/>
            <a:ext cx="13631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/>
              <a:t>5. İlgili kuruma vadesinde öder. </a:t>
            </a:r>
            <a:endParaRPr lang="tr-TR" sz="1000" b="1" dirty="0"/>
          </a:p>
          <a:p>
            <a:r>
              <a:rPr lang="tr-TR" sz="1050" b="1" dirty="0"/>
              <a:t>(Temlik edildi ise)</a:t>
            </a:r>
            <a:endParaRPr lang="en-US" sz="1050" b="1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6A6C882-71B3-489C-9398-6E6DDCBFA687}"/>
              </a:ext>
            </a:extLst>
          </p:cNvPr>
          <p:cNvSpPr/>
          <p:nvPr/>
        </p:nvSpPr>
        <p:spPr>
          <a:xfrm>
            <a:off x="1475025" y="5084890"/>
            <a:ext cx="4875876" cy="57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5CCE7-CACE-441D-AAF5-43C9BB6C8CD9}"/>
              </a:ext>
            </a:extLst>
          </p:cNvPr>
          <p:cNvSpPr txBox="1"/>
          <p:nvPr/>
        </p:nvSpPr>
        <p:spPr>
          <a:xfrm>
            <a:off x="1445528" y="5228712"/>
            <a:ext cx="502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6. İhracatçı, alıcı firmadan vadesinde yaptığı tahsilatı ilgili kuruma öder.</a:t>
            </a:r>
            <a:endParaRPr lang="en-US" sz="1100" b="1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8AEF85F-D662-414F-A053-A889868EADAD}"/>
              </a:ext>
            </a:extLst>
          </p:cNvPr>
          <p:cNvSpPr/>
          <p:nvPr/>
        </p:nvSpPr>
        <p:spPr>
          <a:xfrm rot="10800000">
            <a:off x="1442730" y="4408968"/>
            <a:ext cx="4867530" cy="5666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95EB8C29-D98A-4C02-8C23-92FAB91A65AC}"/>
              </a:ext>
            </a:extLst>
          </p:cNvPr>
          <p:cNvSpPr/>
          <p:nvPr/>
        </p:nvSpPr>
        <p:spPr>
          <a:xfrm>
            <a:off x="1473213" y="2137390"/>
            <a:ext cx="4867527" cy="571234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E73BDF-17B5-4478-9A6C-440A2B782CEB}"/>
              </a:ext>
            </a:extLst>
          </p:cNvPr>
          <p:cNvSpPr txBox="1"/>
          <p:nvPr/>
        </p:nvSpPr>
        <p:spPr>
          <a:xfrm>
            <a:off x="2253529" y="2269118"/>
            <a:ext cx="395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solidFill>
                  <a:schemeClr val="bg1"/>
                </a:solidFill>
              </a:rPr>
              <a:t>2. Ticaret finansmanı sözleşmesi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12EB5-3132-4936-BD6B-750B5AD8667F}"/>
              </a:ext>
            </a:extLst>
          </p:cNvPr>
          <p:cNvSpPr txBox="1"/>
          <p:nvPr/>
        </p:nvSpPr>
        <p:spPr>
          <a:xfrm>
            <a:off x="1609144" y="3794253"/>
            <a:ext cx="44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4. İlgili kurum, alacakları iskonto ederek ihracatçıya öder.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2E754-305F-4292-B48E-17EAFB21D3A1}"/>
              </a:ext>
            </a:extLst>
          </p:cNvPr>
          <p:cNvSpPr txBox="1"/>
          <p:nvPr/>
        </p:nvSpPr>
        <p:spPr>
          <a:xfrm>
            <a:off x="1442501" y="3094234"/>
            <a:ext cx="4991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3. İhracatçı, finansmana konu müşteri/alacak listesini ilgili kuruma iletir. </a:t>
            </a:r>
            <a:endParaRPr 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B720D-2E1A-4AAD-85E5-8D9494FBC8DA}"/>
              </a:ext>
            </a:extLst>
          </p:cNvPr>
          <p:cNvSpPr txBox="1"/>
          <p:nvPr/>
        </p:nvSpPr>
        <p:spPr>
          <a:xfrm>
            <a:off x="1619304" y="4569567"/>
            <a:ext cx="458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7. İlgili kurum, güncel alacak bakiyelerini raporlar. 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EBDE-B9A0-484F-9AD5-832F1CBC6099}"/>
              </a:ext>
            </a:extLst>
          </p:cNvPr>
          <p:cNvSpPr txBox="1"/>
          <p:nvPr/>
        </p:nvSpPr>
        <p:spPr>
          <a:xfrm>
            <a:off x="1529374" y="5905880"/>
            <a:ext cx="3189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5. Alıcı firma, ihracatçıya vadesinde öder.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418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/>
      <p:bldP spid="23" grpId="0" animBg="1"/>
      <p:bldP spid="24" grpId="0" animBg="1"/>
      <p:bldP spid="25" grpId="0"/>
      <p:bldP spid="13" grpId="0"/>
      <p:bldP spid="12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9723EA8-A408-4F7F-A3E7-7A0BD793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0" y="1151029"/>
            <a:ext cx="7003562" cy="45523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2B82E7-B2B6-4E2B-9ED2-54648D2DB9C9}"/>
              </a:ext>
            </a:extLst>
          </p:cNvPr>
          <p:cNvSpPr txBox="1"/>
          <p:nvPr/>
        </p:nvSpPr>
        <p:spPr>
          <a:xfrm>
            <a:off x="8864090" y="2824601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SOSYAL </a:t>
            </a:r>
          </a:p>
          <a:p>
            <a:r>
              <a:rPr lang="tr-TR" sz="3600" b="1" dirty="0">
                <a:solidFill>
                  <a:schemeClr val="bg1"/>
                </a:solidFill>
              </a:rPr>
              <a:t>MÜHENDİSLİK</a:t>
            </a:r>
          </a:p>
        </p:txBody>
      </p:sp>
    </p:spTree>
    <p:extLst>
      <p:ext uri="{BB962C8B-B14F-4D97-AF65-F5344CB8AC3E}">
        <p14:creationId xmlns:p14="http://schemas.microsoft.com/office/powerpoint/2010/main" val="15599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07AD0C-104A-45F1-99EE-5E4F22B628C2}"/>
              </a:ext>
            </a:extLst>
          </p:cNvPr>
          <p:cNvSpPr txBox="1"/>
          <p:nvPr/>
        </p:nvSpPr>
        <p:spPr>
          <a:xfrm>
            <a:off x="402762" y="351458"/>
            <a:ext cx="857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03860"/>
                </a:solidFill>
                <a:latin typeface="Klavika" panose="020B0506040000020004" pitchFamily="34" charset="77"/>
              </a:rPr>
              <a:t>SOSYAL MÜHENDİSLİK NEDİR?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E64D27-0EE5-4C09-9212-A84F37A48CF4}"/>
              </a:ext>
            </a:extLst>
          </p:cNvPr>
          <p:cNvSpPr txBox="1"/>
          <p:nvPr/>
        </p:nvSpPr>
        <p:spPr>
          <a:xfrm>
            <a:off x="519564" y="5077688"/>
            <a:ext cx="8714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İnsan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Tabanlı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Mühendislik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Teknikleri</a:t>
            </a:r>
            <a:r>
              <a:rPr lang="tr-T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aşkasının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kimliğine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bürünme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üçüncü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taraf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davranma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CEO dolandırıcılığı, vb. </a:t>
            </a:r>
          </a:p>
          <a:p>
            <a:pPr algn="l"/>
            <a:endParaRPr lang="en-US" sz="16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Bilgisayar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Tabanlı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Mühendislik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Teknikleri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ltalama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postaları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(phishing)</a:t>
            </a:r>
            <a:r>
              <a:rPr lang="tr-T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telefonla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dolandırıcılık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(vishing),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sahte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siteler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trojan ve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benzeri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türdeki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zararlı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kodların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kullanılması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vb</a:t>
            </a:r>
            <a:r>
              <a:rPr lang="tr-T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9C36D-0331-426B-87D3-C216B077CB4D}"/>
              </a:ext>
            </a:extLst>
          </p:cNvPr>
          <p:cNvSpPr txBox="1"/>
          <p:nvPr/>
        </p:nvSpPr>
        <p:spPr>
          <a:xfrm>
            <a:off x="402762" y="972476"/>
            <a:ext cx="2857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Klavika" panose="020B0604020202020204" charset="-94"/>
              </a:rPr>
              <a:t>Sosyal Mühendislik Aşamaları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effectLst/>
              <a:latin typeface="Klavika" panose="020B0604020202020204" charset="-9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014815-76B4-4FB6-85D6-7FA680D01744}"/>
              </a:ext>
            </a:extLst>
          </p:cNvPr>
          <p:cNvSpPr txBox="1"/>
          <p:nvPr/>
        </p:nvSpPr>
        <p:spPr>
          <a:xfrm>
            <a:off x="519564" y="4553276"/>
            <a:ext cx="2857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Sosyal Mühendislik Türleri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6A78A-FBB8-4AA9-B1C8-6E55B94F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57" y="1531938"/>
            <a:ext cx="2914650" cy="28765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A81BE0-FD60-4253-83AA-345D4A2D8F73}"/>
              </a:ext>
            </a:extLst>
          </p:cNvPr>
          <p:cNvSpPr txBox="1"/>
          <p:nvPr/>
        </p:nvSpPr>
        <p:spPr>
          <a:xfrm>
            <a:off x="5368225" y="2946316"/>
            <a:ext cx="225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Tarama, Bilgi Toplama</a:t>
            </a:r>
          </a:p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 Saldırı Planı Hazırlama</a:t>
            </a: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084A07-E68F-4930-893B-5A466A052E7B}"/>
              </a:ext>
            </a:extLst>
          </p:cNvPr>
          <p:cNvSpPr txBox="1"/>
          <p:nvPr/>
        </p:nvSpPr>
        <p:spPr>
          <a:xfrm>
            <a:off x="4804725" y="1622424"/>
            <a:ext cx="110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Keşif süreci</a:t>
            </a: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67D413-7AEF-4C47-933C-99D7B183C04D}"/>
              </a:ext>
            </a:extLst>
          </p:cNvPr>
          <p:cNvSpPr txBox="1"/>
          <p:nvPr/>
        </p:nvSpPr>
        <p:spPr>
          <a:xfrm>
            <a:off x="2871564" y="4129545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Erişim İzni Kazanma ve Saldırma</a:t>
            </a: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F4BBE-AD24-4136-81D6-0BF01B9CD3FF}"/>
              </a:ext>
            </a:extLst>
          </p:cNvPr>
          <p:cNvSpPr txBox="1"/>
          <p:nvPr/>
        </p:nvSpPr>
        <p:spPr>
          <a:xfrm>
            <a:off x="467832" y="3111931"/>
            <a:ext cx="204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Edinilen Bilgileri Kullan</a:t>
            </a: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3A942D-76D1-4546-8F65-A1ECCBDC9A98}"/>
              </a:ext>
            </a:extLst>
          </p:cNvPr>
          <p:cNvSpPr txBox="1"/>
          <p:nvPr/>
        </p:nvSpPr>
        <p:spPr>
          <a:xfrm>
            <a:off x="2112248" y="1571439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İzleri Örtme</a:t>
            </a: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5BE63-4890-4810-9C41-90F86C82522B}"/>
              </a:ext>
            </a:extLst>
          </p:cNvPr>
          <p:cNvSpPr txBox="1"/>
          <p:nvPr/>
        </p:nvSpPr>
        <p:spPr>
          <a:xfrm>
            <a:off x="3933504" y="193342"/>
            <a:ext cx="4837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nsanların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zaafiyetlerinden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faydalanarak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çeşitli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ikna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kandırma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yöntemleriyle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istenilen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bilgileri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etmeye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çalışmaktı</a:t>
            </a:r>
            <a:r>
              <a:rPr lang="tr-TR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890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8" grpId="0"/>
      <p:bldP spid="30" grpId="0"/>
      <p:bldP spid="22" grpId="0"/>
      <p:bldP spid="32" grpId="0"/>
      <p:bldP spid="34" grpId="0"/>
      <p:bldP spid="35" grpId="0"/>
      <p:bldP spid="36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1527</TotalTime>
  <Words>954</Words>
  <Application>Microsoft Office PowerPoint</Application>
  <PresentationFormat>Widescreen</PresentationFormat>
  <Paragraphs>165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Brandon</vt:lpstr>
      <vt:lpstr>Calibri</vt:lpstr>
      <vt:lpstr>Klavika</vt:lpstr>
      <vt:lpstr>Trebuchet MS</vt:lpstr>
      <vt:lpstr>Wingdings</vt:lpstr>
      <vt:lpstr>Wingdings 3</vt:lpstr>
      <vt:lpstr>Facet</vt:lpstr>
      <vt:lpstr>Worksheet</vt:lpstr>
      <vt:lpstr>    İHRACATTA ALACAK RİSKLERİNE İLİŞKİN ÖZELLİKLİ ÇÖZÜMLER &amp; SOSYAL MÜHENDİSLİK RİSKLERİ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SORULAR VE CEVAPLAR</vt:lpstr>
      <vt:lpstr>  KATILIMINIZ İÇİN 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TİCARİ ALACAK SİGORTASI İLE PİYASA ALACAKLARININ GÜVENCEYE ALINMASI</dc:title>
  <dc:creator>Havva Gürel</dc:creator>
  <cp:lastModifiedBy>İpek Ünal</cp:lastModifiedBy>
  <cp:revision>109</cp:revision>
  <dcterms:created xsi:type="dcterms:W3CDTF">2021-03-05T12:11:44Z</dcterms:created>
  <dcterms:modified xsi:type="dcterms:W3CDTF">2021-06-16T14:38:23Z</dcterms:modified>
</cp:coreProperties>
</file>